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6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717" r:id="rId3"/>
  </p:sldMasterIdLst>
  <p:notesMasterIdLst>
    <p:notesMasterId r:id="rId10"/>
  </p:notesMasterIdLst>
  <p:sldIdLst>
    <p:sldId id="8240" r:id="rId4"/>
    <p:sldId id="8241" r:id="rId5"/>
    <p:sldId id="8222" r:id="rId6"/>
    <p:sldId id="8223" r:id="rId7"/>
    <p:sldId id="8224" r:id="rId8"/>
    <p:sldId id="823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2" d="100"/>
          <a:sy n="112" d="100"/>
        </p:scale>
        <p:origin x="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viewProps" Target="viewProps.xml"/><Relationship Id="rId17"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customXml" Target="../customXml/item1.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image" Target="../media/image16.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B19859-F431-40C1-922B-FFA08C77915D}" type="datetimeFigureOut">
              <a:rPr lang="en-US" smtClean="0"/>
              <a:t>11/14/2018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72589F-C9C4-4D2C-A4EA-D9CF2DC41125}" type="slidenum">
              <a:rPr lang="en-US" smtClean="0"/>
              <a:t>‹#›</a:t>
            </a:fld>
            <a:endParaRPr lang="en-US"/>
          </a:p>
        </p:txBody>
      </p:sp>
    </p:spTree>
    <p:extLst>
      <p:ext uri="{BB962C8B-B14F-4D97-AF65-F5344CB8AC3E}">
        <p14:creationId xmlns:p14="http://schemas.microsoft.com/office/powerpoint/2010/main" val="3854834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Search for lab title on https://immtest-web.azurewebsites.net/handsonlabs</a:t>
            </a:r>
          </a:p>
          <a:p>
            <a:endParaRPr lang="en-US" b="1"/>
          </a:p>
          <a:p>
            <a:r>
              <a:rPr lang="en-US" b="1"/>
              <a:t>Steps in lab:</a:t>
            </a:r>
          </a:p>
          <a:p>
            <a:r>
              <a:rPr lang="en-US" sz="900" kern="1200">
                <a:solidFill>
                  <a:schemeClr val="tx1"/>
                </a:solidFill>
                <a:effectLst/>
                <a:latin typeface="Segoe UI Light" pitchFamily="34" charset="0"/>
                <a:ea typeface="+mn-ea"/>
                <a:cs typeface="+mn-cs"/>
              </a:rPr>
              <a:t>Create a Virtual Network</a:t>
            </a:r>
          </a:p>
          <a:p>
            <a:r>
              <a:rPr lang="en-US" sz="900" kern="1200">
                <a:solidFill>
                  <a:schemeClr val="tx1"/>
                </a:solidFill>
                <a:effectLst/>
                <a:latin typeface="Segoe UI Light" pitchFamily="34" charset="0"/>
                <a:ea typeface="+mn-ea"/>
                <a:cs typeface="+mn-cs"/>
              </a:rPr>
              <a:t>	Create MI subnet</a:t>
            </a:r>
          </a:p>
          <a:p>
            <a:r>
              <a:rPr lang="en-US" sz="900" kern="1200">
                <a:solidFill>
                  <a:schemeClr val="tx1"/>
                </a:solidFill>
                <a:effectLst/>
                <a:latin typeface="Segoe UI Light" pitchFamily="34" charset="0"/>
                <a:ea typeface="+mn-ea"/>
                <a:cs typeface="+mn-cs"/>
              </a:rPr>
              <a:t>	Create VM subnet</a:t>
            </a:r>
          </a:p>
          <a:p>
            <a:r>
              <a:rPr lang="en-US" sz="900" kern="1200">
                <a:solidFill>
                  <a:schemeClr val="tx1"/>
                </a:solidFill>
                <a:effectLst/>
                <a:latin typeface="Segoe UI Light" pitchFamily="34" charset="0"/>
                <a:ea typeface="+mn-ea"/>
                <a:cs typeface="+mn-cs"/>
              </a:rPr>
              <a:t>Create a new route table and a route</a:t>
            </a:r>
          </a:p>
          <a:p>
            <a:r>
              <a:rPr lang="en-US" sz="900" kern="1200">
                <a:solidFill>
                  <a:schemeClr val="tx1"/>
                </a:solidFill>
                <a:effectLst/>
                <a:latin typeface="Segoe UI Light" pitchFamily="34" charset="0"/>
                <a:ea typeface="+mn-ea"/>
                <a:cs typeface="+mn-cs"/>
              </a:rPr>
              <a:t>Apply the route table to the Managed Instance subnet</a:t>
            </a:r>
          </a:p>
          <a:p>
            <a:r>
              <a:rPr lang="en-US" sz="900" kern="1200">
                <a:solidFill>
                  <a:schemeClr val="tx1"/>
                </a:solidFill>
                <a:effectLst/>
                <a:latin typeface="Segoe UI Light" pitchFamily="34" charset="0"/>
                <a:ea typeface="+mn-ea"/>
                <a:cs typeface="+mn-cs"/>
              </a:rPr>
              <a:t>Create Managed Instance</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223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a:t>Search for lab title on https://immtest-web.azurewebsites.net/handsonlabs</a:t>
            </a:r>
          </a:p>
          <a:p>
            <a:endParaRPr lang="en-US" b="1"/>
          </a:p>
          <a:p>
            <a:r>
              <a:rPr lang="en-US" b="1"/>
              <a:t>Steps in lab:</a:t>
            </a:r>
          </a:p>
          <a:p>
            <a:r>
              <a:rPr lang="en-US" sz="900" kern="1200">
                <a:solidFill>
                  <a:schemeClr val="tx1"/>
                </a:solidFill>
                <a:effectLst/>
                <a:latin typeface="Segoe UI Light" pitchFamily="34" charset="0"/>
                <a:ea typeface="+mn-ea"/>
                <a:cs typeface="+mn-cs"/>
              </a:rPr>
              <a:t>Create an Instance of Azure DMS – (</a:t>
            </a:r>
            <a:r>
              <a:rPr lang="en-US" sz="900" i="1" kern="1200">
                <a:solidFill>
                  <a:schemeClr val="tx1"/>
                </a:solidFill>
                <a:effectLst/>
                <a:latin typeface="Segoe UI Light" pitchFamily="34" charset="0"/>
                <a:ea typeface="+mn-ea"/>
                <a:cs typeface="+mn-cs"/>
              </a:rPr>
              <a:t>some) prep steps</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Create an Instance of Azure Data Migration Services</a:t>
            </a:r>
          </a:p>
          <a:p>
            <a:r>
              <a:rPr lang="en-US" sz="900" kern="1200">
                <a:solidFill>
                  <a:schemeClr val="tx1"/>
                </a:solidFill>
                <a:effectLst/>
                <a:latin typeface="Segoe UI Light" pitchFamily="34" charset="0"/>
                <a:ea typeface="+mn-ea"/>
                <a:cs typeface="+mn-cs"/>
              </a:rPr>
              <a:t>Create Storage SAS URI for DMS Migration Project</a:t>
            </a:r>
          </a:p>
          <a:p>
            <a:r>
              <a:rPr lang="en-US" sz="900" kern="1200">
                <a:solidFill>
                  <a:schemeClr val="tx1"/>
                </a:solidFill>
                <a:effectLst/>
                <a:latin typeface="Segoe UI Light" pitchFamily="34" charset="0"/>
                <a:ea typeface="+mn-ea"/>
                <a:cs typeface="+mn-cs"/>
              </a:rPr>
              <a:t>Create and Run a Migration Project</a:t>
            </a:r>
          </a:p>
          <a:p>
            <a:r>
              <a:rPr lang="en-US" sz="900" kern="1200">
                <a:solidFill>
                  <a:schemeClr val="tx1"/>
                </a:solidFill>
                <a:effectLst/>
                <a:latin typeface="Segoe UI Light" pitchFamily="34" charset="0"/>
                <a:ea typeface="+mn-ea"/>
                <a:cs typeface="+mn-cs"/>
              </a:rPr>
              <a:t>Navigate to the SQL Managed Instance Database</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332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a:t>Search for lab title on https://immtest-web.azurewebsites.net/handsonlabs</a:t>
            </a:r>
          </a:p>
          <a:p>
            <a:endParaRPr lang="en-US" b="1"/>
          </a:p>
          <a:p>
            <a:r>
              <a:rPr lang="en-US" b="1"/>
              <a:t>Steps in lab:</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0434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11.jp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0609480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264577"/>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64577"/>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264577"/>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708492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58665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2438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igher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443606"/>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820308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44732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82183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94721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55994" y="556381"/>
            <a:ext cx="4689239" cy="813819"/>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55995" y="1793104"/>
            <a:ext cx="4689111" cy="1704996"/>
          </a:xfrm>
        </p:spPr>
        <p:txBody>
          <a:bodyPr/>
          <a:lstStyle>
            <a:lvl1pPr>
              <a:spcBef>
                <a:spcPts val="1765"/>
              </a:spcBef>
              <a:defRPr sz="1961">
                <a:solidFill>
                  <a:schemeClr val="bg1"/>
                </a:solidFill>
              </a:defRPr>
            </a:lvl1pPr>
            <a:lvl2pPr>
              <a:defRPr sz="1765">
                <a:solidFill>
                  <a:schemeClr val="bg1"/>
                </a:solidFill>
              </a:defRPr>
            </a:lvl2pPr>
            <a:lvl3pPr>
              <a:defRPr sz="1568"/>
            </a:lvl3pPr>
            <a:lvl4pPr>
              <a:defRPr sz="1568">
                <a:solidFill>
                  <a:schemeClr val="bg1"/>
                </a:solidFill>
              </a:defRPr>
            </a:lvl4pPr>
            <a:lvl5pPr>
              <a:defRPr sz="1078">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1587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55994" y="556381"/>
            <a:ext cx="4689239" cy="813819"/>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55995" y="1793104"/>
            <a:ext cx="4689111" cy="1704996"/>
          </a:xfrm>
        </p:spPr>
        <p:txBody>
          <a:bodyPr/>
          <a:lstStyle>
            <a:lvl1pPr>
              <a:spcBef>
                <a:spcPts val="1765"/>
              </a:spcBef>
              <a:defRPr sz="1961">
                <a:solidFill>
                  <a:schemeClr val="bg1"/>
                </a:solidFill>
              </a:defRPr>
            </a:lvl1pPr>
            <a:lvl2pPr>
              <a:defRPr sz="1765">
                <a:solidFill>
                  <a:schemeClr val="bg1"/>
                </a:solidFill>
              </a:defRPr>
            </a:lvl2pPr>
            <a:lvl3pPr>
              <a:defRPr sz="1568"/>
            </a:lvl3pPr>
            <a:lvl4pPr>
              <a:defRPr sz="1568">
                <a:solidFill>
                  <a:schemeClr val="bg1"/>
                </a:solidFill>
              </a:defRPr>
            </a:lvl4pPr>
            <a:lvl5pPr>
              <a:defRPr sz="1078">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997C0E3B-B07E-4BB1-8359-16FB1B0AA35F}"/>
              </a:ext>
            </a:extLst>
          </p:cNvPr>
          <p:cNvSpPr>
            <a:spLocks noGrp="1"/>
          </p:cNvSpPr>
          <p:nvPr>
            <p:ph type="body" sz="quarter" idx="12"/>
          </p:nvPr>
        </p:nvSpPr>
        <p:spPr>
          <a:xfrm>
            <a:off x="5601228" y="1000647"/>
            <a:ext cx="6005735" cy="1810614"/>
          </a:xfrm>
        </p:spPr>
        <p:txBody>
          <a:bodyPr/>
          <a:lstStyle>
            <a:lvl1pPr>
              <a:defRPr sz="1961"/>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49282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55994" y="556381"/>
            <a:ext cx="4689239" cy="813819"/>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468061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8048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86210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55994" y="556381"/>
            <a:ext cx="4689239" cy="813819"/>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55995" y="1793104"/>
            <a:ext cx="4689111" cy="1704996"/>
          </a:xfrm>
        </p:spPr>
        <p:txBody>
          <a:bodyPr/>
          <a:lstStyle>
            <a:lvl1pPr>
              <a:spcBef>
                <a:spcPts val="1765"/>
              </a:spcBef>
              <a:defRPr sz="1961">
                <a:solidFill>
                  <a:schemeClr val="bg1"/>
                </a:solidFill>
              </a:defRPr>
            </a:lvl1pPr>
            <a:lvl2pPr>
              <a:defRPr sz="1765">
                <a:solidFill>
                  <a:schemeClr val="bg1"/>
                </a:solidFill>
              </a:defRPr>
            </a:lvl2pPr>
            <a:lvl3pPr>
              <a:defRPr sz="1568"/>
            </a:lvl3pPr>
            <a:lvl4pPr>
              <a:defRPr sz="1568">
                <a:solidFill>
                  <a:schemeClr val="bg1"/>
                </a:solidFill>
              </a:defRPr>
            </a:lvl4pPr>
            <a:lvl5pPr>
              <a:defRPr sz="1078">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6">
            <a:extLst>
              <a:ext uri="{FF2B5EF4-FFF2-40B4-BE49-F238E27FC236}">
                <a16:creationId xmlns:a16="http://schemas.microsoft.com/office/drawing/2014/main" id="{9F7606DC-716F-4FFA-806F-90E575AB606D}"/>
              </a:ext>
            </a:extLst>
          </p:cNvPr>
          <p:cNvSpPr>
            <a:spLocks noGrp="1"/>
          </p:cNvSpPr>
          <p:nvPr>
            <p:ph type="body" sz="quarter" idx="11"/>
          </p:nvPr>
        </p:nvSpPr>
        <p:spPr>
          <a:xfrm>
            <a:off x="5746451" y="1000647"/>
            <a:ext cx="6445548" cy="1704996"/>
          </a:xfrm>
        </p:spPr>
        <p:txBody>
          <a:bodyPr/>
          <a:lstStyle>
            <a:lvl1pPr>
              <a:spcBef>
                <a:spcPts val="1765"/>
              </a:spcBef>
              <a:defRPr sz="1961">
                <a:solidFill>
                  <a:schemeClr val="tx2"/>
                </a:solidFill>
              </a:defRPr>
            </a:lvl1pPr>
            <a:lvl2pPr>
              <a:defRPr sz="1765">
                <a:gradFill>
                  <a:gsLst>
                    <a:gs pos="0">
                      <a:schemeClr val="tx1"/>
                    </a:gs>
                    <a:gs pos="74000">
                      <a:schemeClr val="tx1"/>
                    </a:gs>
                  </a:gsLst>
                  <a:lin ang="5400000" scaled="1"/>
                </a:gradFill>
              </a:defRPr>
            </a:lvl2pPr>
            <a:lvl3pPr>
              <a:defRPr sz="1568"/>
            </a:lvl3pPr>
            <a:lvl4pPr>
              <a:defRPr sz="1568">
                <a:gradFill>
                  <a:gsLst>
                    <a:gs pos="0">
                      <a:schemeClr val="tx1"/>
                    </a:gs>
                    <a:gs pos="74000">
                      <a:schemeClr val="tx1"/>
                    </a:gs>
                  </a:gsLst>
                  <a:lin ang="5400000" scaled="1"/>
                </a:gradFill>
              </a:defRPr>
            </a:lvl4pPr>
            <a:lvl5pPr>
              <a:defRPr sz="1078">
                <a:gradFill>
                  <a:gsLst>
                    <a:gs pos="0">
                      <a:schemeClr val="tx1"/>
                    </a:gs>
                    <a:gs pos="74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41601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2803460"/>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0399633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170478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829108"/>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1166823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82582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161221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7240006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065093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39154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5994" y="289149"/>
            <a:ext cx="11306469" cy="813819"/>
          </a:xfrm>
        </p:spPr>
        <p:txBody>
          <a:bodyPr/>
          <a:lstStyle/>
          <a:p>
            <a:r>
              <a:rPr lang="en-US"/>
              <a:t>Click to edit Master title style</a:t>
            </a:r>
          </a:p>
        </p:txBody>
      </p:sp>
    </p:spTree>
    <p:extLst>
      <p:ext uri="{BB962C8B-B14F-4D97-AF65-F5344CB8AC3E}">
        <p14:creationId xmlns:p14="http://schemas.microsoft.com/office/powerpoint/2010/main" val="30244963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80483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34216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spcAft>
                <a:spcPts val="1000"/>
              </a:spcAft>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44655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572123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633677"/>
            <a:ext cx="5566293" cy="1595309"/>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192"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44" indent="0">
              <a:buFont typeface="Arial" panose="020B0604020202020204" pitchFamily="34" charset="0"/>
              <a:buNone/>
              <a:defRPr sz="1200">
                <a:solidFill>
                  <a:schemeClr val="tx1"/>
                </a:solidFill>
              </a:defRPr>
            </a:lvl3pPr>
            <a:lvl4pPr marL="784187" indent="0">
              <a:buFont typeface="Arial" panose="020B0604020202020204" pitchFamily="34" charset="0"/>
              <a:buNone/>
              <a:defRPr sz="1100">
                <a:solidFill>
                  <a:schemeClr val="tx1"/>
                </a:solidFill>
              </a:defRPr>
            </a:lvl4pPr>
            <a:lvl5pPr marL="1008241"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4365848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5994" y="1817559"/>
            <a:ext cx="11306469" cy="18804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16909645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1553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lang="en-US" sz="352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806339"/>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02306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lang="en-US" sz="352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806339"/>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92515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81150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8709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80085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8709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663918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7"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1640" rtl="0" eaLnBrk="1" fontAlgn="base" latinLnBrk="0" hangingPunct="1">
              <a:lnSpc>
                <a:spcPct val="90000"/>
              </a:lnSpc>
              <a:spcBef>
                <a:spcPct val="0"/>
              </a:spcBef>
              <a:spcAft>
                <a:spcPct val="0"/>
              </a:spcAft>
              <a:buClr>
                <a:schemeClr val="tx1"/>
              </a:buClr>
              <a:buFont typeface="Arial" pitchFamily="34" charset="0"/>
              <a:buNone/>
              <a:defRPr lang="en-US" sz="1399" kern="1200" dirty="0">
                <a:solidFill>
                  <a:schemeClr val="tx1"/>
                </a:solidFill>
                <a:latin typeface="Segoe UI Semibold" panose="020B0702040204020203" pitchFamily="34" charset="0"/>
                <a:ea typeface="Segoe UI" pitchFamily="34" charset="0"/>
                <a:cs typeface="Segoe UI" pitchFamily="34" charset="0"/>
              </a:defRPr>
            </a:lvl1pPr>
            <a:lvl2pPr marL="291841" indent="0">
              <a:buNone/>
              <a:defRPr sz="2351">
                <a:solidFill>
                  <a:schemeClr val="bg1"/>
                </a:solidFill>
                <a:latin typeface="+mn-lt"/>
              </a:defRPr>
            </a:lvl2pPr>
            <a:lvl3pPr marL="520238" indent="0">
              <a:buNone/>
              <a:tabLst/>
              <a:defRPr sz="1960">
                <a:solidFill>
                  <a:schemeClr val="bg1"/>
                </a:solidFill>
                <a:latin typeface="+mn-lt"/>
              </a:defRPr>
            </a:lvl3pPr>
            <a:lvl4pPr marL="685190" indent="0">
              <a:buNone/>
              <a:defRPr>
                <a:solidFill>
                  <a:schemeClr val="bg1"/>
                </a:solidFill>
                <a:latin typeface="+mn-lt"/>
              </a:defRPr>
            </a:lvl4pPr>
            <a:lvl5pPr marL="86283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4"/>
            <a:ext cx="3780246" cy="1230209"/>
          </a:xfrm>
        </p:spPr>
        <p:txBody>
          <a:bodyPr/>
          <a:lstStyle>
            <a:lvl1pPr>
              <a:defRPr sz="3997">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3" y="1604087"/>
            <a:ext cx="3780245" cy="427129"/>
          </a:xfrm>
        </p:spPr>
        <p:txBody>
          <a:bodyPr wrap="square">
            <a:spAutoFit/>
          </a:bodyPr>
          <a:lstStyle>
            <a:lvl1pPr marL="0" indent="0">
              <a:spcBef>
                <a:spcPts val="1199"/>
              </a:spcBef>
              <a:buClr>
                <a:schemeClr val="tx1"/>
              </a:buClr>
              <a:buFont typeface="Arial" pitchFamily="34" charset="0"/>
              <a:buNone/>
              <a:defRPr sz="1599">
                <a:solidFill>
                  <a:schemeClr val="tx1"/>
                </a:solidFill>
                <a:latin typeface="+mn-lt"/>
              </a:defRPr>
            </a:lvl1pPr>
            <a:lvl2pPr marL="291841" indent="0">
              <a:buNone/>
              <a:defRPr sz="2351">
                <a:solidFill>
                  <a:schemeClr val="bg1"/>
                </a:solidFill>
                <a:latin typeface="+mn-lt"/>
              </a:defRPr>
            </a:lvl2pPr>
            <a:lvl3pPr marL="520238" indent="0">
              <a:buNone/>
              <a:tabLst/>
              <a:defRPr sz="1960">
                <a:solidFill>
                  <a:schemeClr val="bg1"/>
                </a:solidFill>
                <a:latin typeface="+mn-lt"/>
              </a:defRPr>
            </a:lvl3pPr>
            <a:lvl4pPr marL="685190" indent="0">
              <a:buNone/>
              <a:defRPr>
                <a:solidFill>
                  <a:schemeClr val="bg1"/>
                </a:solidFill>
                <a:latin typeface="+mn-lt"/>
              </a:defRPr>
            </a:lvl4pPr>
            <a:lvl5pPr marL="86283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0597"/>
            <a:ext cx="3329638" cy="396387"/>
          </a:xfrm>
        </p:spPr>
        <p:txBody>
          <a:bodyPr wrap="square" anchor="ctr" anchorCtr="0">
            <a:spAutoFit/>
          </a:bodyPr>
          <a:lstStyle>
            <a:lvl1pPr marL="0" indent="0">
              <a:spcBef>
                <a:spcPts val="1199"/>
              </a:spcBef>
              <a:buClr>
                <a:schemeClr val="tx1"/>
              </a:buClr>
              <a:buFont typeface="Arial" pitchFamily="34" charset="0"/>
              <a:buNone/>
              <a:defRPr sz="1399">
                <a:solidFill>
                  <a:schemeClr val="tx1"/>
                </a:solidFill>
                <a:latin typeface="+mn-lt"/>
              </a:defRPr>
            </a:lvl1pPr>
            <a:lvl2pPr marL="291841" indent="0">
              <a:buNone/>
              <a:defRPr sz="2351">
                <a:solidFill>
                  <a:schemeClr val="bg1"/>
                </a:solidFill>
                <a:latin typeface="+mn-lt"/>
              </a:defRPr>
            </a:lvl2pPr>
            <a:lvl3pPr marL="520238" indent="0">
              <a:buNone/>
              <a:tabLst/>
              <a:defRPr sz="1960">
                <a:solidFill>
                  <a:schemeClr val="bg1"/>
                </a:solidFill>
                <a:latin typeface="+mn-lt"/>
              </a:defRPr>
            </a:lvl3pPr>
            <a:lvl4pPr marL="685190" indent="0">
              <a:buNone/>
              <a:defRPr>
                <a:solidFill>
                  <a:schemeClr val="bg1"/>
                </a:solidFill>
                <a:latin typeface="+mn-lt"/>
              </a:defRPr>
            </a:lvl4pPr>
            <a:lvl5pPr marL="86283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4"/>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571" tIns="44786" rIns="89571" bIns="44786" numCol="1" anchor="t" anchorCtr="0" compatLnSpc="1">
            <a:prstTxWarp prst="textNoShape">
              <a:avLst/>
            </a:prstTxWarp>
          </a:bodyPr>
          <a:lstStyle/>
          <a:p>
            <a:pPr marL="0" marR="0" lvl="0" indent="0" defTabSz="913551"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1457675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05802" y="4513915"/>
            <a:ext cx="6564802" cy="80483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6032" y="450102"/>
            <a:ext cx="1633408" cy="232693"/>
          </a:xfrm>
          <a:prstGeom prst="rect">
            <a:avLst/>
          </a:prstGeom>
        </p:spPr>
      </p:pic>
    </p:spTree>
    <p:extLst>
      <p:ext uri="{BB962C8B-B14F-4D97-AF65-F5344CB8AC3E}">
        <p14:creationId xmlns:p14="http://schemas.microsoft.com/office/powerpoint/2010/main" val="3463459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225"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6"/>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225">
              <a:spcBef>
                <a:spcPts val="1000"/>
              </a:spcBef>
              <a:buNone/>
            </a:pPr>
            <a:r>
              <a:rPr lang="en-US"/>
              <a:t>Edit Master text styles</a:t>
            </a:r>
          </a:p>
        </p:txBody>
      </p:sp>
    </p:spTree>
    <p:extLst>
      <p:ext uri="{BB962C8B-B14F-4D97-AF65-F5344CB8AC3E}">
        <p14:creationId xmlns:p14="http://schemas.microsoft.com/office/powerpoint/2010/main" val="36345429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225"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6"/>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225">
              <a:spcBef>
                <a:spcPts val="1000"/>
              </a:spcBef>
              <a:buNone/>
            </a:pPr>
            <a:r>
              <a:rPr lang="en-US"/>
              <a:t>Edit Master text styles</a:t>
            </a:r>
          </a:p>
        </p:txBody>
      </p:sp>
    </p:spTree>
    <p:extLst>
      <p:ext uri="{BB962C8B-B14F-4D97-AF65-F5344CB8AC3E}">
        <p14:creationId xmlns:p14="http://schemas.microsoft.com/office/powerpoint/2010/main" val="24636730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lang="en-US" sz="352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806339"/>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802785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lang="en-US" sz="352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806339"/>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650255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0"/>
            <a:ext cx="11655840" cy="899665"/>
          </a:xfrm>
        </p:spPr>
        <p:txBody>
          <a:bodyPr/>
          <a:lstStyle>
            <a:lvl1pPr marL="0" algn="l" defTabSz="895519" rtl="0" eaLnBrk="1" latinLnBrk="0" hangingPunct="1">
              <a:spcBef>
                <a:spcPct val="0"/>
              </a:spcBef>
              <a:buNone/>
              <a:defRPr lang="en-US" sz="4309"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7988267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804836"/>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740770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804836"/>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713078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05802" y="4513915"/>
            <a:ext cx="6564802" cy="804836"/>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4"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6032" y="450103"/>
            <a:ext cx="1633408" cy="232693"/>
          </a:xfrm>
          <a:prstGeom prst="rect">
            <a:avLst/>
          </a:prstGeom>
        </p:spPr>
      </p:pic>
    </p:spTree>
    <p:extLst>
      <p:ext uri="{BB962C8B-B14F-4D97-AF65-F5344CB8AC3E}">
        <p14:creationId xmlns:p14="http://schemas.microsoft.com/office/powerpoint/2010/main" val="355948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804836"/>
          </a:xfrm>
        </p:spPr>
        <p:txBody>
          <a:bodyPr/>
          <a:lstStyle>
            <a:lvl1pPr>
              <a:defRPr sz="1765">
                <a:solidFill>
                  <a:schemeClr val="tx1"/>
                </a:solidFill>
              </a:defRPr>
            </a:lvl1pPr>
            <a:lvl2pPr>
              <a:defRPr sz="1765">
                <a:solidFill>
                  <a:schemeClr val="tx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4"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856323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629118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80483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316618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2"/>
            <a:ext cx="11306469" cy="6724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520784"/>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408702"/>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177277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6527411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560573"/>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560573"/>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98356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78170"/>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78170"/>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78170"/>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9616409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3789506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685810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Higher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443607"/>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1147133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06967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94331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568202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4886776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55994" y="556382"/>
            <a:ext cx="4689239" cy="813819"/>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55996" y="1793104"/>
            <a:ext cx="4689111" cy="1704996"/>
          </a:xfrm>
        </p:spPr>
        <p:txBody>
          <a:bodyPr/>
          <a:lstStyle>
            <a:lvl1pPr>
              <a:spcBef>
                <a:spcPts val="1765"/>
              </a:spcBef>
              <a:defRPr sz="1961">
                <a:solidFill>
                  <a:schemeClr val="bg1"/>
                </a:solidFill>
              </a:defRPr>
            </a:lvl1pPr>
            <a:lvl2pPr>
              <a:defRPr sz="1765">
                <a:solidFill>
                  <a:schemeClr val="bg1"/>
                </a:solidFill>
              </a:defRPr>
            </a:lvl2pPr>
            <a:lvl3pPr>
              <a:defRPr sz="1567"/>
            </a:lvl3pPr>
            <a:lvl4pPr>
              <a:defRPr sz="1567">
                <a:solidFill>
                  <a:schemeClr val="bg1"/>
                </a:solidFill>
              </a:defRPr>
            </a:lvl4pPr>
            <a:lvl5pPr>
              <a:defRPr sz="1077">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72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55994" y="556382"/>
            <a:ext cx="4689239" cy="813819"/>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55996" y="1793104"/>
            <a:ext cx="4689111" cy="1704996"/>
          </a:xfrm>
        </p:spPr>
        <p:txBody>
          <a:bodyPr/>
          <a:lstStyle>
            <a:lvl1pPr>
              <a:spcBef>
                <a:spcPts val="1765"/>
              </a:spcBef>
              <a:defRPr sz="1961">
                <a:solidFill>
                  <a:schemeClr val="bg1"/>
                </a:solidFill>
              </a:defRPr>
            </a:lvl1pPr>
            <a:lvl2pPr>
              <a:defRPr sz="1765">
                <a:solidFill>
                  <a:schemeClr val="bg1"/>
                </a:solidFill>
              </a:defRPr>
            </a:lvl2pPr>
            <a:lvl3pPr>
              <a:defRPr sz="1567"/>
            </a:lvl3pPr>
            <a:lvl4pPr>
              <a:defRPr sz="1567">
                <a:solidFill>
                  <a:schemeClr val="bg1"/>
                </a:solidFill>
              </a:defRPr>
            </a:lvl4pPr>
            <a:lvl5pPr>
              <a:defRPr sz="1077">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997C0E3B-B07E-4BB1-8359-16FB1B0AA35F}"/>
              </a:ext>
            </a:extLst>
          </p:cNvPr>
          <p:cNvSpPr>
            <a:spLocks noGrp="1"/>
          </p:cNvSpPr>
          <p:nvPr>
            <p:ph type="body" sz="quarter" idx="12"/>
          </p:nvPr>
        </p:nvSpPr>
        <p:spPr>
          <a:xfrm>
            <a:off x="5601228" y="1000647"/>
            <a:ext cx="6005735" cy="1810614"/>
          </a:xfrm>
        </p:spPr>
        <p:txBody>
          <a:bodyPr/>
          <a:lstStyle>
            <a:lvl1pPr>
              <a:defRPr sz="1961"/>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5519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55994" y="556382"/>
            <a:ext cx="4689239" cy="813819"/>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937166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3">
            <a:extLst>
              <a:ext uri="{FF2B5EF4-FFF2-40B4-BE49-F238E27FC236}">
                <a16:creationId xmlns:a16="http://schemas.microsoft.com/office/drawing/2014/main" id="{821C860B-823A-4B05-B7E3-BF87B33778C2}"/>
              </a:ext>
            </a:extLst>
          </p:cNvPr>
          <p:cNvSpPr>
            <a:spLocks noGrp="1"/>
          </p:cNvSpPr>
          <p:nvPr>
            <p:ph type="title"/>
          </p:nvPr>
        </p:nvSpPr>
        <p:spPr>
          <a:xfrm>
            <a:off x="455994" y="556382"/>
            <a:ext cx="4689239" cy="813819"/>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62616BAF-D499-4186-9FAD-BE130E55C759}"/>
              </a:ext>
            </a:extLst>
          </p:cNvPr>
          <p:cNvSpPr>
            <a:spLocks noGrp="1"/>
          </p:cNvSpPr>
          <p:nvPr>
            <p:ph type="body" sz="quarter" idx="10"/>
          </p:nvPr>
        </p:nvSpPr>
        <p:spPr>
          <a:xfrm>
            <a:off x="455996" y="1793104"/>
            <a:ext cx="4689111" cy="1704996"/>
          </a:xfrm>
        </p:spPr>
        <p:txBody>
          <a:bodyPr/>
          <a:lstStyle>
            <a:lvl1pPr>
              <a:spcBef>
                <a:spcPts val="1765"/>
              </a:spcBef>
              <a:defRPr sz="1961">
                <a:solidFill>
                  <a:schemeClr val="bg1"/>
                </a:solidFill>
              </a:defRPr>
            </a:lvl1pPr>
            <a:lvl2pPr>
              <a:defRPr sz="1765">
                <a:solidFill>
                  <a:schemeClr val="bg1"/>
                </a:solidFill>
              </a:defRPr>
            </a:lvl2pPr>
            <a:lvl3pPr>
              <a:defRPr sz="1567"/>
            </a:lvl3pPr>
            <a:lvl4pPr>
              <a:defRPr sz="1567">
                <a:solidFill>
                  <a:schemeClr val="bg1"/>
                </a:solidFill>
              </a:defRPr>
            </a:lvl4pPr>
            <a:lvl5pPr>
              <a:defRPr sz="1077">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6">
            <a:extLst>
              <a:ext uri="{FF2B5EF4-FFF2-40B4-BE49-F238E27FC236}">
                <a16:creationId xmlns:a16="http://schemas.microsoft.com/office/drawing/2014/main" id="{9F7606DC-716F-4FFA-806F-90E575AB606D}"/>
              </a:ext>
            </a:extLst>
          </p:cNvPr>
          <p:cNvSpPr>
            <a:spLocks noGrp="1"/>
          </p:cNvSpPr>
          <p:nvPr>
            <p:ph type="body" sz="quarter" idx="11"/>
          </p:nvPr>
        </p:nvSpPr>
        <p:spPr>
          <a:xfrm>
            <a:off x="5746451" y="1000647"/>
            <a:ext cx="6445548" cy="1704996"/>
          </a:xfrm>
        </p:spPr>
        <p:txBody>
          <a:bodyPr/>
          <a:lstStyle>
            <a:lvl1pPr>
              <a:spcBef>
                <a:spcPts val="1765"/>
              </a:spcBef>
              <a:defRPr sz="1961">
                <a:solidFill>
                  <a:schemeClr val="tx2"/>
                </a:solidFill>
              </a:defRPr>
            </a:lvl1pPr>
            <a:lvl2pPr>
              <a:defRPr sz="1765">
                <a:gradFill>
                  <a:gsLst>
                    <a:gs pos="0">
                      <a:schemeClr val="tx1"/>
                    </a:gs>
                    <a:gs pos="74000">
                      <a:schemeClr val="tx1"/>
                    </a:gs>
                  </a:gsLst>
                  <a:lin ang="5400000" scaled="1"/>
                </a:gradFill>
              </a:defRPr>
            </a:lvl2pPr>
            <a:lvl3pPr>
              <a:defRPr sz="1567"/>
            </a:lvl3pPr>
            <a:lvl4pPr>
              <a:defRPr sz="1567">
                <a:gradFill>
                  <a:gsLst>
                    <a:gs pos="0">
                      <a:schemeClr val="tx1"/>
                    </a:gs>
                    <a:gs pos="74000">
                      <a:schemeClr val="tx1"/>
                    </a:gs>
                  </a:gsLst>
                  <a:lin ang="5400000" scaled="1"/>
                </a:gradFill>
              </a:defRPr>
            </a:lvl4pPr>
            <a:lvl5pPr>
              <a:defRPr sz="1077">
                <a:gradFill>
                  <a:gsLst>
                    <a:gs pos="0">
                      <a:schemeClr val="tx1"/>
                    </a:gs>
                    <a:gs pos="74000">
                      <a:schemeClr val="tx1"/>
                    </a:gs>
                  </a:gsLst>
                  <a:lin ang="5400000" scaled="1"/>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6346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855525"/>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0919778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571786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829108"/>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915197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9636732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5263057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637341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24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520784"/>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08702"/>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0653067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999185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1"/>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1936970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5995" y="289150"/>
            <a:ext cx="11306469" cy="813819"/>
          </a:xfrm>
        </p:spPr>
        <p:txBody>
          <a:bodyPr/>
          <a:lstStyle/>
          <a:p>
            <a:r>
              <a:rPr lang="en-US"/>
              <a:t>Click to edit Master title style</a:t>
            </a:r>
          </a:p>
        </p:txBody>
      </p:sp>
    </p:spTree>
    <p:extLst>
      <p:ext uri="{BB962C8B-B14F-4D97-AF65-F5344CB8AC3E}">
        <p14:creationId xmlns:p14="http://schemas.microsoft.com/office/powerpoint/2010/main" val="373038528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spcAft>
                <a:spcPts val="1000"/>
              </a:spcAft>
              <a:defRPr lang="en-US" sz="2800" cap="all" spc="500">
                <a:solidFill>
                  <a:schemeClr val="bg1"/>
                </a:solidFill>
                <a:latin typeface="Segoe UI Semilight" charset="0"/>
                <a:cs typeface="Segoe UI Semilight" charset="0"/>
              </a:defRPr>
            </a:lvl1pPr>
          </a:lstStyle>
          <a:p>
            <a:pPr marL="0" lvl="0" defTabSz="914049">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3" y="1881189"/>
            <a:ext cx="4770845" cy="144655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15" indent="0">
              <a:buFont typeface="Arial" panose="020B0604020202020204" pitchFamily="34" charset="0"/>
              <a:buNone/>
              <a:defRPr sz="1400">
                <a:solidFill>
                  <a:schemeClr val="bg1"/>
                </a:solidFill>
              </a:defRPr>
            </a:lvl2pPr>
            <a:lvl3pPr marL="560027" indent="0">
              <a:buFont typeface="Arial" panose="020B0604020202020204" pitchFamily="34" charset="0"/>
              <a:buNone/>
              <a:defRPr sz="1200">
                <a:solidFill>
                  <a:schemeClr val="bg1"/>
                </a:solidFill>
              </a:defRPr>
            </a:lvl3pPr>
            <a:lvl4pPr marL="784036" indent="0">
              <a:buFont typeface="Arial" panose="020B0604020202020204" pitchFamily="34" charset="0"/>
              <a:buNone/>
              <a:defRPr sz="1100">
                <a:solidFill>
                  <a:schemeClr val="bg1"/>
                </a:solidFill>
              </a:defRPr>
            </a:lvl4pPr>
            <a:lvl5pPr marL="1008047"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991195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Gray stag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3" y="1633678"/>
            <a:ext cx="5566293" cy="1595309"/>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016"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00" indent="0">
              <a:buFont typeface="Arial" panose="020B0604020202020204" pitchFamily="34" charset="0"/>
              <a:buNone/>
              <a:defRPr sz="1200">
                <a:solidFill>
                  <a:schemeClr val="tx1"/>
                </a:solidFill>
              </a:defRPr>
            </a:lvl3pPr>
            <a:lvl4pPr marL="784036" indent="0">
              <a:buFont typeface="Arial" panose="020B0604020202020204" pitchFamily="34" charset="0"/>
              <a:buNone/>
              <a:defRPr sz="1100">
                <a:solidFill>
                  <a:schemeClr val="tx1"/>
                </a:solidFill>
              </a:defRPr>
            </a:lvl4pPr>
            <a:lvl5pPr marL="1008047"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7644694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5995" y="1817559"/>
            <a:ext cx="11306469" cy="18804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11/14/2018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13912197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24730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01" tIns="45700" rIns="91401" bIns="4570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a:lnSpc>
                <a:spcPct val="70000"/>
              </a:lnSpc>
            </a:pPr>
            <a:endParaRPr lang="en-US" sz="3527"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2" y="2771579"/>
            <a:ext cx="5130074" cy="1314847"/>
          </a:xfrm>
        </p:spPr>
        <p:txBody>
          <a:bodyPr vert="horz" wrap="square" lIns="146304" tIns="91440" rIns="146304" bIns="91440" rtlCol="0" anchor="ctr" anchorCtr="0">
            <a:spAutoFit/>
          </a:bodyPr>
          <a:lstStyle>
            <a:lvl1pPr>
              <a:defRPr lang="en-US" sz="3600"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6"/>
            <a:ext cx="4700858" cy="1806339"/>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1009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01" tIns="45700" rIns="91401" bIns="4570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a:lnSpc>
                <a:spcPct val="70000"/>
              </a:lnSpc>
            </a:pPr>
            <a:endParaRPr lang="en-US" sz="3527"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2" y="2771579"/>
            <a:ext cx="5130074" cy="1314847"/>
          </a:xfrm>
        </p:spPr>
        <p:txBody>
          <a:bodyPr vert="horz" wrap="square" lIns="146304" tIns="91440" rIns="146304" bIns="91440" rtlCol="0" anchor="ctr" anchorCtr="0">
            <a:spAutoFit/>
          </a:bodyPr>
          <a:lstStyle>
            <a:lvl1pPr>
              <a:defRPr lang="en-US" sz="3600"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6"/>
            <a:ext cx="4700858" cy="1806339"/>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16265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1"/>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7"/>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166407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148759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8709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477170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8709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64929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8"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09" tIns="146168" rIns="182709" bIns="146168" numCol="1" spcCol="0" rtlCol="0" fromWordArt="0" anchor="t" anchorCtr="0" forceAA="0" compatLnSpc="1">
            <a:prstTxWarp prst="textNoShape">
              <a:avLst/>
            </a:prstTxWarp>
            <a:noAutofit/>
          </a:bodyPr>
          <a:lstStyle/>
          <a:p>
            <a:pPr algn="ctr" defTabSz="931461" fontAlgn="base">
              <a:lnSpc>
                <a:spcPct val="90000"/>
              </a:lnSpc>
              <a:spcBef>
                <a:spcPct val="0"/>
              </a:spcBef>
              <a:spcAft>
                <a:spcPct val="0"/>
              </a:spcAft>
            </a:pPr>
            <a:endParaRPr lang="en-US" sz="2398"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1461" rtl="0" eaLnBrk="1" fontAlgn="base" latinLnBrk="0" hangingPunct="1">
              <a:lnSpc>
                <a:spcPct val="90000"/>
              </a:lnSpc>
              <a:spcBef>
                <a:spcPct val="0"/>
              </a:spcBef>
              <a:spcAft>
                <a:spcPct val="0"/>
              </a:spcAft>
              <a:buClr>
                <a:schemeClr val="tx1"/>
              </a:buClr>
              <a:buFont typeface="Arial" pitchFamily="34" charset="0"/>
              <a:buNone/>
              <a:defRPr lang="en-US" sz="1399" kern="1200" dirty="0">
                <a:solidFill>
                  <a:schemeClr val="tx1"/>
                </a:solidFill>
                <a:latin typeface="Segoe UI Semibold" panose="020B0702040204020203" pitchFamily="34" charset="0"/>
                <a:ea typeface="Segoe UI" pitchFamily="34" charset="0"/>
                <a:cs typeface="Segoe UI" pitchFamily="34" charset="0"/>
              </a:defRPr>
            </a:lvl1pPr>
            <a:lvl2pPr marL="291785" indent="0">
              <a:buNone/>
              <a:defRPr sz="2351">
                <a:solidFill>
                  <a:schemeClr val="bg1"/>
                </a:solidFill>
                <a:latin typeface="+mn-lt"/>
              </a:defRPr>
            </a:lvl2pPr>
            <a:lvl3pPr marL="520138" indent="0">
              <a:buNone/>
              <a:tabLst/>
              <a:defRPr sz="1960">
                <a:solidFill>
                  <a:schemeClr val="bg1"/>
                </a:solidFill>
                <a:latin typeface="+mn-lt"/>
              </a:defRPr>
            </a:lvl3pPr>
            <a:lvl4pPr marL="685058" indent="0">
              <a:buNone/>
              <a:defRPr>
                <a:solidFill>
                  <a:schemeClr val="bg1"/>
                </a:solidFill>
                <a:latin typeface="+mn-lt"/>
              </a:defRPr>
            </a:lvl4pPr>
            <a:lvl5pPr marL="86266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5"/>
            <a:ext cx="3780246" cy="1230209"/>
          </a:xfrm>
        </p:spPr>
        <p:txBody>
          <a:bodyPr/>
          <a:lstStyle>
            <a:lvl1pPr>
              <a:defRPr sz="3997">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4" y="1604088"/>
            <a:ext cx="3780245" cy="427129"/>
          </a:xfrm>
        </p:spPr>
        <p:txBody>
          <a:bodyPr wrap="square">
            <a:spAutoFit/>
          </a:bodyPr>
          <a:lstStyle>
            <a:lvl1pPr marL="0" indent="0">
              <a:spcBef>
                <a:spcPts val="1199"/>
              </a:spcBef>
              <a:buClr>
                <a:schemeClr val="tx1"/>
              </a:buClr>
              <a:buFont typeface="Arial" pitchFamily="34" charset="0"/>
              <a:buNone/>
              <a:defRPr sz="1599">
                <a:solidFill>
                  <a:schemeClr val="tx1"/>
                </a:solidFill>
                <a:latin typeface="+mn-lt"/>
              </a:defRPr>
            </a:lvl1pPr>
            <a:lvl2pPr marL="291785" indent="0">
              <a:buNone/>
              <a:defRPr sz="2351">
                <a:solidFill>
                  <a:schemeClr val="bg1"/>
                </a:solidFill>
                <a:latin typeface="+mn-lt"/>
              </a:defRPr>
            </a:lvl2pPr>
            <a:lvl3pPr marL="520138" indent="0">
              <a:buNone/>
              <a:tabLst/>
              <a:defRPr sz="1960">
                <a:solidFill>
                  <a:schemeClr val="bg1"/>
                </a:solidFill>
                <a:latin typeface="+mn-lt"/>
              </a:defRPr>
            </a:lvl3pPr>
            <a:lvl4pPr marL="685058" indent="0">
              <a:buNone/>
              <a:defRPr>
                <a:solidFill>
                  <a:schemeClr val="bg1"/>
                </a:solidFill>
                <a:latin typeface="+mn-lt"/>
              </a:defRPr>
            </a:lvl4pPr>
            <a:lvl5pPr marL="86266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0597"/>
            <a:ext cx="3329638" cy="396387"/>
          </a:xfrm>
        </p:spPr>
        <p:txBody>
          <a:bodyPr wrap="square" anchor="ctr" anchorCtr="0">
            <a:spAutoFit/>
          </a:bodyPr>
          <a:lstStyle>
            <a:lvl1pPr marL="0" indent="0">
              <a:spcBef>
                <a:spcPts val="1199"/>
              </a:spcBef>
              <a:buClr>
                <a:schemeClr val="tx1"/>
              </a:buClr>
              <a:buFont typeface="Arial" pitchFamily="34" charset="0"/>
              <a:buNone/>
              <a:defRPr sz="1399">
                <a:solidFill>
                  <a:schemeClr val="tx1"/>
                </a:solidFill>
                <a:latin typeface="+mn-lt"/>
              </a:defRPr>
            </a:lvl1pPr>
            <a:lvl2pPr marL="291785" indent="0">
              <a:buNone/>
              <a:defRPr sz="2351">
                <a:solidFill>
                  <a:schemeClr val="bg1"/>
                </a:solidFill>
                <a:latin typeface="+mn-lt"/>
              </a:defRPr>
            </a:lvl2pPr>
            <a:lvl3pPr marL="520138" indent="0">
              <a:buNone/>
              <a:tabLst/>
              <a:defRPr sz="1960">
                <a:solidFill>
                  <a:schemeClr val="bg1"/>
                </a:solidFill>
                <a:latin typeface="+mn-lt"/>
              </a:defRPr>
            </a:lvl3pPr>
            <a:lvl4pPr marL="685058" indent="0">
              <a:buNone/>
              <a:defRPr>
                <a:solidFill>
                  <a:schemeClr val="bg1"/>
                </a:solidFill>
                <a:latin typeface="+mn-lt"/>
              </a:defRPr>
            </a:lvl4pPr>
            <a:lvl5pPr marL="862667"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5"/>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558" tIns="44780" rIns="89558" bIns="44780" numCol="1" anchor="t" anchorCtr="0" compatLnSpc="1">
            <a:prstTxWarp prst="textNoShape">
              <a:avLst/>
            </a:prstTxWarp>
          </a:bodyPr>
          <a:lstStyle/>
          <a:p>
            <a:pPr marL="0" marR="0" lvl="0" indent="0" defTabSz="913376"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796642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049"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7"/>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049">
              <a:spcBef>
                <a:spcPts val="1000"/>
              </a:spcBef>
              <a:buNone/>
            </a:pPr>
            <a:r>
              <a:rPr lang="en-US"/>
              <a:t>Edit Master text styles</a:t>
            </a:r>
          </a:p>
        </p:txBody>
      </p:sp>
    </p:spTree>
    <p:extLst>
      <p:ext uri="{BB962C8B-B14F-4D97-AF65-F5344CB8AC3E}">
        <p14:creationId xmlns:p14="http://schemas.microsoft.com/office/powerpoint/2010/main" val="40508702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049"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7"/>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049">
              <a:spcBef>
                <a:spcPts val="1000"/>
              </a:spcBef>
              <a:buNone/>
            </a:pPr>
            <a:r>
              <a:rPr lang="en-US"/>
              <a:t>Edit Master text styles</a:t>
            </a:r>
          </a:p>
        </p:txBody>
      </p:sp>
    </p:spTree>
    <p:extLst>
      <p:ext uri="{BB962C8B-B14F-4D97-AF65-F5344CB8AC3E}">
        <p14:creationId xmlns:p14="http://schemas.microsoft.com/office/powerpoint/2010/main" val="36912392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01" tIns="45700" rIns="91401" bIns="4570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a:lnSpc>
                <a:spcPct val="70000"/>
              </a:lnSpc>
            </a:pPr>
            <a:endParaRPr lang="en-US" sz="3527"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2" y="2771579"/>
            <a:ext cx="5130074" cy="1314847"/>
          </a:xfrm>
        </p:spPr>
        <p:txBody>
          <a:bodyPr vert="horz" wrap="square" lIns="146304" tIns="91440" rIns="146304" bIns="91440" rtlCol="0" anchor="ctr" anchorCtr="0">
            <a:spAutoFit/>
          </a:bodyPr>
          <a:lstStyle>
            <a:lvl1pPr>
              <a:defRPr lang="en-US" sz="3600"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6"/>
            <a:ext cx="4700858" cy="1806339"/>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002429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01" tIns="45700" rIns="91401" bIns="4570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016">
              <a:lnSpc>
                <a:spcPct val="70000"/>
              </a:lnSpc>
            </a:pPr>
            <a:endParaRPr lang="en-US" sz="3527"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2" y="2771579"/>
            <a:ext cx="5130074" cy="1314847"/>
          </a:xfrm>
        </p:spPr>
        <p:txBody>
          <a:bodyPr vert="horz" wrap="square" lIns="146304" tIns="91440" rIns="146304" bIns="91440" rtlCol="0" anchor="ctr" anchorCtr="0">
            <a:spAutoFit/>
          </a:bodyPr>
          <a:lstStyle>
            <a:lvl1pPr>
              <a:defRPr lang="en-US" sz="3600" b="1" spc="0">
                <a:solidFill>
                  <a:schemeClr val="bg1"/>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6"/>
            <a:ext cx="4700858" cy="1806339"/>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94408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52133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52133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851747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9" Type="http://schemas.openxmlformats.org/officeDocument/2006/relationships/slideLayout" Target="../slideLayouts/slideLayout40.xml"/><Relationship Id="rId3" Type="http://schemas.openxmlformats.org/officeDocument/2006/relationships/slideLayout" Target="../slideLayouts/slideLayout4.xml"/><Relationship Id="rId21" Type="http://schemas.openxmlformats.org/officeDocument/2006/relationships/slideLayout" Target="../slideLayouts/slideLayout22.xml"/><Relationship Id="rId34" Type="http://schemas.openxmlformats.org/officeDocument/2006/relationships/slideLayout" Target="../slideLayouts/slideLayout35.xml"/><Relationship Id="rId42" Type="http://schemas.openxmlformats.org/officeDocument/2006/relationships/slideLayout" Target="../slideLayouts/slideLayout43.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29" Type="http://schemas.openxmlformats.org/officeDocument/2006/relationships/slideLayout" Target="../slideLayouts/slideLayout30.xml"/><Relationship Id="rId41" Type="http://schemas.openxmlformats.org/officeDocument/2006/relationships/slideLayout" Target="../slideLayouts/slideLayout4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45" Type="http://schemas.openxmlformats.org/officeDocument/2006/relationships/image" Target="../media/image1.png"/><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31" Type="http://schemas.openxmlformats.org/officeDocument/2006/relationships/slideLayout" Target="../slideLayouts/slideLayout32.xml"/><Relationship Id="rId44"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43"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image" Target="../media/image1.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1274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2"/>
            <a:r>
              <a:rPr lang="en-US"/>
              <a:t>H3 Segoe UI </a:t>
            </a:r>
            <a:r>
              <a:rPr lang="en-US" err="1"/>
              <a:t>Semibold</a:t>
            </a:r>
            <a:r>
              <a:rPr lang="en-US"/>
              <a:t> 14/18</a:t>
            </a:r>
          </a:p>
          <a:p>
            <a:pPr lvl="3"/>
            <a:r>
              <a:rPr lang="en-US"/>
              <a:t>B2 Segoe UI Regular 14/18</a:t>
            </a:r>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595276103"/>
      </p:ext>
    </p:extLst>
  </p:cSld>
  <p:clrMap bg1="lt1" tx1="dk1" bg2="lt2" tx2="dk2" accent1="accent1" accent2="accent2" accent3="accent3" accent4="accent4" accent5="accent5" accent6="accent6" hlink="hlink" folHlink="folHlink"/>
  <p:sldLayoutIdLst>
    <p:sldLayoutId id="2147483671" r:id="rId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588"/>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1274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2"/>
            <a:r>
              <a:rPr lang="en-US"/>
              <a:t>H3 Segoe UI </a:t>
            </a:r>
            <a:r>
              <a:rPr lang="en-US" err="1"/>
              <a:t>Semibold</a:t>
            </a:r>
            <a:r>
              <a:rPr lang="en-US"/>
              <a:t> 14/18</a:t>
            </a:r>
          </a:p>
          <a:p>
            <a:pPr lvl="3"/>
            <a:r>
              <a:rPr lang="en-US"/>
              <a:t>B2 Segoe UI Regular 14/18</a:t>
            </a:r>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41721805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 id="2147483706" r:id="rId33"/>
    <p:sldLayoutId id="2147483707" r:id="rId34"/>
    <p:sldLayoutId id="2147483708" r:id="rId35"/>
    <p:sldLayoutId id="2147483709" r:id="rId36"/>
    <p:sldLayoutId id="2147483710" r:id="rId37"/>
    <p:sldLayoutId id="2147483711" r:id="rId38"/>
    <p:sldLayoutId id="2147483712" r:id="rId39"/>
    <p:sldLayoutId id="2147483713" r:id="rId40"/>
    <p:sldLayoutId id="2147483714" r:id="rId41"/>
    <p:sldLayoutId id="2147483715" r:id="rId42"/>
    <p:sldLayoutId id="2147483716" r:id="rId4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1176"/>
        </a:spcBef>
        <a:spcAft>
          <a:spcPts val="588"/>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588"/>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1274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2"/>
            <a:r>
              <a:rPr lang="en-US"/>
              <a:t>H3 Segoe UI </a:t>
            </a:r>
            <a:r>
              <a:rPr lang="en-US" err="1"/>
              <a:t>Semibold</a:t>
            </a:r>
            <a:r>
              <a:rPr lang="en-US"/>
              <a:t> 14/18</a:t>
            </a:r>
          </a:p>
          <a:p>
            <a:pPr lvl="3"/>
            <a:r>
              <a:rPr lang="en-US"/>
              <a:t>B2 Segoe UI Regular 14/18</a:t>
            </a:r>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312297264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1175"/>
        </a:spcBef>
        <a:spcAft>
          <a:spcPts val="588"/>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588"/>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588"/>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588"/>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588"/>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588"/>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6.xml"/><Relationship Id="rId4" Type="http://schemas.openxmlformats.org/officeDocument/2006/relationships/hyperlink" Target="http://tinyurl.com/yaju8q5p"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mtangvik@valorem.com" TargetMode="External"/><Relationship Id="rId7" Type="http://schemas.openxmlformats.org/officeDocument/2006/relationships/hyperlink" Target="http://tinyurl.com/yaju8q5p" TargetMode="External"/><Relationship Id="rId2" Type="http://schemas.openxmlformats.org/officeDocument/2006/relationships/slideLayout" Target="../slideLayouts/slideLayout56.xml"/><Relationship Id="rId1" Type="http://schemas.openxmlformats.org/officeDocument/2006/relationships/vmlDrawing" Target="../drawings/vmlDrawing1.vml"/><Relationship Id="rId6" Type="http://schemas.openxmlformats.org/officeDocument/2006/relationships/image" Target="cid:image001.png@01D46F98.BA9ED2F0" TargetMode="External"/><Relationship Id="rId5" Type="http://schemas.openxmlformats.org/officeDocument/2006/relationships/image" Target="../media/image23.png"/><Relationship Id="rId4" Type="http://schemas.openxmlformats.org/officeDocument/2006/relationships/hyperlink" Target="https://na01.safelinks.protection.outlook.com/?url=https%3A%2F%2Fwww.linkedin.com%2Fcompany-beta%2F447716&amp;data=02%7C01%7Ccolinmu%40microsoft.com%7C3f50b7d924544f34fc2408d63dd9ca66%7C72f988bf86f141af91ab2d7cd011db47%7C1%7C0%7C636764402963704145&amp;sdata=lZy%2Fowz5fWljmzRS%2FjI0NyES4eizq5Z3RXyUaJSebII%3D&amp;reserved=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9B987-0AC1-498E-B3FC-1BEA07C1C74A}"/>
              </a:ext>
            </a:extLst>
          </p:cNvPr>
          <p:cNvSpPr>
            <a:spLocks noGrp="1"/>
          </p:cNvSpPr>
          <p:nvPr>
            <p:ph type="title"/>
          </p:nvPr>
        </p:nvSpPr>
        <p:spPr>
          <a:xfrm>
            <a:off x="455996" y="443607"/>
            <a:ext cx="11306469" cy="403137"/>
          </a:xfrm>
        </p:spPr>
        <p:txBody>
          <a:bodyPr/>
          <a:lstStyle/>
          <a:p>
            <a:r>
              <a:rPr lang="en-US"/>
              <a:t>Azure SQL DB Managed Instance labs</a:t>
            </a:r>
          </a:p>
        </p:txBody>
      </p:sp>
      <p:pic>
        <p:nvPicPr>
          <p:cNvPr id="2" name="Picture 1">
            <a:extLst>
              <a:ext uri="{FF2B5EF4-FFF2-40B4-BE49-F238E27FC236}">
                <a16:creationId xmlns:a16="http://schemas.microsoft.com/office/drawing/2014/main" id="{DD870E34-18AC-4AB8-B95E-05586C22A5A0}"/>
              </a:ext>
            </a:extLst>
          </p:cNvPr>
          <p:cNvPicPr>
            <a:picLocks noChangeAspect="1"/>
          </p:cNvPicPr>
          <p:nvPr/>
        </p:nvPicPr>
        <p:blipFill>
          <a:blip r:embed="rId2"/>
          <a:stretch>
            <a:fillRect/>
          </a:stretch>
        </p:blipFill>
        <p:spPr>
          <a:xfrm>
            <a:off x="10516637" y="1880297"/>
            <a:ext cx="1591904" cy="3306263"/>
          </a:xfrm>
          <a:prstGeom prst="rect">
            <a:avLst/>
          </a:prstGeom>
        </p:spPr>
      </p:pic>
      <p:pic>
        <p:nvPicPr>
          <p:cNvPr id="3" name="Picture 2">
            <a:extLst>
              <a:ext uri="{FF2B5EF4-FFF2-40B4-BE49-F238E27FC236}">
                <a16:creationId xmlns:a16="http://schemas.microsoft.com/office/drawing/2014/main" id="{364CF693-5B2C-4B2F-B548-49FE5A119771}"/>
              </a:ext>
            </a:extLst>
          </p:cNvPr>
          <p:cNvPicPr>
            <a:picLocks noChangeAspect="1"/>
          </p:cNvPicPr>
          <p:nvPr/>
        </p:nvPicPr>
        <p:blipFill>
          <a:blip r:embed="rId3"/>
          <a:stretch>
            <a:fillRect/>
          </a:stretch>
        </p:blipFill>
        <p:spPr>
          <a:xfrm>
            <a:off x="5410221" y="1880299"/>
            <a:ext cx="5040667" cy="3311026"/>
          </a:xfrm>
          <a:prstGeom prst="rect">
            <a:avLst/>
          </a:prstGeom>
        </p:spPr>
      </p:pic>
      <p:sp>
        <p:nvSpPr>
          <p:cNvPr id="5" name="TextBox 4">
            <a:extLst>
              <a:ext uri="{FF2B5EF4-FFF2-40B4-BE49-F238E27FC236}">
                <a16:creationId xmlns:a16="http://schemas.microsoft.com/office/drawing/2014/main" id="{268B2F7A-BE9D-466C-B713-6DCEBE2588F2}"/>
              </a:ext>
            </a:extLst>
          </p:cNvPr>
          <p:cNvSpPr txBox="1"/>
          <p:nvPr/>
        </p:nvSpPr>
        <p:spPr>
          <a:xfrm>
            <a:off x="282835" y="2563862"/>
            <a:ext cx="7458977" cy="3154669"/>
          </a:xfrm>
          <a:prstGeom prst="rect">
            <a:avLst/>
          </a:prstGeom>
          <a:noFill/>
        </p:spPr>
        <p:txBody>
          <a:bodyPr wrap="none" lIns="182854" tIns="146284" rIns="182854" bIns="146284" rtlCol="0">
            <a:spAutoFit/>
          </a:bodyPr>
          <a:lstStyle/>
          <a:p>
            <a:pPr marL="457112" indent="-457112" defTabSz="914225">
              <a:lnSpc>
                <a:spcPct val="90000"/>
              </a:lnSpc>
              <a:spcAft>
                <a:spcPts val="600"/>
              </a:spcAft>
              <a:buFontTx/>
              <a:buAutoNum type="arabicPeriod"/>
            </a:pPr>
            <a:r>
              <a:rPr lang="en-US">
                <a:solidFill>
                  <a:srgbClr val="0078D3"/>
                </a:solidFill>
                <a:latin typeface="Segoe UI"/>
              </a:rPr>
              <a:t>Introduction to SQL Managed Instance</a:t>
            </a:r>
          </a:p>
          <a:p>
            <a:pPr marL="457112" indent="-457112" defTabSz="914225">
              <a:lnSpc>
                <a:spcPct val="90000"/>
              </a:lnSpc>
              <a:spcAft>
                <a:spcPts val="600"/>
              </a:spcAft>
              <a:buFontTx/>
              <a:buAutoNum type="arabicPeriod"/>
            </a:pPr>
            <a:endParaRPr lang="en-US">
              <a:solidFill>
                <a:srgbClr val="0078D3"/>
              </a:solidFill>
              <a:latin typeface="Segoe UI"/>
            </a:endParaRPr>
          </a:p>
          <a:p>
            <a:pPr marL="457112" indent="-457112" defTabSz="914225">
              <a:lnSpc>
                <a:spcPct val="90000"/>
              </a:lnSpc>
              <a:spcAft>
                <a:spcPts val="600"/>
              </a:spcAft>
              <a:buFontTx/>
              <a:buAutoNum type="arabicPeriod"/>
            </a:pPr>
            <a:endParaRPr lang="en-US">
              <a:solidFill>
                <a:srgbClr val="0078D3"/>
              </a:solidFill>
              <a:latin typeface="Segoe UI"/>
            </a:endParaRPr>
          </a:p>
          <a:p>
            <a:pPr marL="457112" indent="-457112" defTabSz="914225">
              <a:lnSpc>
                <a:spcPct val="90000"/>
              </a:lnSpc>
              <a:spcAft>
                <a:spcPts val="600"/>
              </a:spcAft>
              <a:buFontTx/>
              <a:buAutoNum type="arabicPeriod"/>
            </a:pPr>
            <a:endParaRPr lang="en-US">
              <a:solidFill>
                <a:srgbClr val="0078D3"/>
              </a:solidFill>
              <a:latin typeface="Segoe UI"/>
            </a:endParaRPr>
          </a:p>
          <a:p>
            <a:pPr marL="457112" indent="-457112" defTabSz="914225">
              <a:lnSpc>
                <a:spcPct val="90000"/>
              </a:lnSpc>
              <a:spcAft>
                <a:spcPts val="600"/>
              </a:spcAft>
              <a:buFontTx/>
              <a:buAutoNum type="arabicPeriod"/>
            </a:pPr>
            <a:r>
              <a:rPr lang="en-US">
                <a:solidFill>
                  <a:srgbClr val="0078D3"/>
                </a:solidFill>
                <a:latin typeface="Segoe UI"/>
              </a:rPr>
              <a:t>Migration using SQL Managed Instance</a:t>
            </a:r>
          </a:p>
          <a:p>
            <a:pPr marL="457112" indent="-457112" defTabSz="914225">
              <a:lnSpc>
                <a:spcPct val="90000"/>
              </a:lnSpc>
              <a:spcAft>
                <a:spcPts val="600"/>
              </a:spcAft>
              <a:buFontTx/>
              <a:buAutoNum type="arabicPeriod"/>
            </a:pPr>
            <a:endParaRPr lang="en-US">
              <a:solidFill>
                <a:srgbClr val="0078D3"/>
              </a:solidFill>
              <a:latin typeface="Segoe UI"/>
            </a:endParaRPr>
          </a:p>
          <a:p>
            <a:pPr marL="457112" indent="-457112" defTabSz="914225">
              <a:lnSpc>
                <a:spcPct val="90000"/>
              </a:lnSpc>
              <a:spcAft>
                <a:spcPts val="600"/>
              </a:spcAft>
              <a:buFontTx/>
              <a:buAutoNum type="arabicPeriod"/>
            </a:pPr>
            <a:endParaRPr lang="en-US">
              <a:solidFill>
                <a:srgbClr val="0078D3"/>
              </a:solidFill>
              <a:latin typeface="Segoe UI"/>
            </a:endParaRPr>
          </a:p>
          <a:p>
            <a:pPr marL="457112" indent="-457112" defTabSz="914225">
              <a:lnSpc>
                <a:spcPct val="90000"/>
              </a:lnSpc>
              <a:spcAft>
                <a:spcPts val="600"/>
              </a:spcAft>
              <a:buFontTx/>
              <a:buAutoNum type="arabicPeriod"/>
            </a:pPr>
            <a:endParaRPr lang="en-US">
              <a:solidFill>
                <a:srgbClr val="0078D3"/>
              </a:solidFill>
              <a:latin typeface="Segoe UI"/>
            </a:endParaRPr>
          </a:p>
          <a:p>
            <a:pPr marL="457112" indent="-457112" defTabSz="914225">
              <a:lnSpc>
                <a:spcPct val="90000"/>
              </a:lnSpc>
              <a:spcAft>
                <a:spcPts val="600"/>
              </a:spcAft>
              <a:buFontTx/>
              <a:buAutoNum type="arabicPeriod"/>
            </a:pPr>
            <a:r>
              <a:rPr lang="en-US">
                <a:solidFill>
                  <a:srgbClr val="0078D3"/>
                </a:solidFill>
                <a:latin typeface="Segoe UI"/>
              </a:rPr>
              <a:t>SQL Managed Instance data integration and business intelligence</a:t>
            </a:r>
          </a:p>
        </p:txBody>
      </p:sp>
      <p:sp>
        <p:nvSpPr>
          <p:cNvPr id="6" name="TextBox 5">
            <a:extLst>
              <a:ext uri="{FF2B5EF4-FFF2-40B4-BE49-F238E27FC236}">
                <a16:creationId xmlns:a16="http://schemas.microsoft.com/office/drawing/2014/main" id="{8D7EDE47-88E0-46B3-8750-6D6296FC20F3}"/>
              </a:ext>
            </a:extLst>
          </p:cNvPr>
          <p:cNvSpPr txBox="1"/>
          <p:nvPr/>
        </p:nvSpPr>
        <p:spPr>
          <a:xfrm>
            <a:off x="8511271" y="1333443"/>
            <a:ext cx="3870695" cy="544688"/>
          </a:xfrm>
          <a:prstGeom prst="rect">
            <a:avLst/>
          </a:prstGeom>
          <a:noFill/>
        </p:spPr>
        <p:txBody>
          <a:bodyPr wrap="square" lIns="182854" tIns="146284" rIns="182854" bIns="146284" rtlCol="0">
            <a:spAutoFit/>
          </a:bodyPr>
          <a:lstStyle/>
          <a:p>
            <a:pPr defTabSz="914225">
              <a:lnSpc>
                <a:spcPct val="90000"/>
              </a:lnSpc>
              <a:spcAft>
                <a:spcPts val="600"/>
              </a:spcAft>
            </a:pPr>
            <a:r>
              <a:rPr lang="en-US" i="1">
                <a:gradFill>
                  <a:gsLst>
                    <a:gs pos="2917">
                      <a:srgbClr val="3C3C41"/>
                    </a:gs>
                    <a:gs pos="30000">
                      <a:srgbClr val="3C3C41"/>
                    </a:gs>
                  </a:gsLst>
                  <a:lin ang="5400000" scaled="0"/>
                </a:gradFill>
                <a:latin typeface="Segoe UI"/>
              </a:rPr>
              <a:t>Use InPrivate browser</a:t>
            </a:r>
          </a:p>
        </p:txBody>
      </p:sp>
      <p:sp>
        <p:nvSpPr>
          <p:cNvPr id="7" name="TextBox 6">
            <a:extLst>
              <a:ext uri="{FF2B5EF4-FFF2-40B4-BE49-F238E27FC236}">
                <a16:creationId xmlns:a16="http://schemas.microsoft.com/office/drawing/2014/main" id="{BED8DC9C-4225-44FC-8D77-A0902991C1DF}"/>
              </a:ext>
            </a:extLst>
          </p:cNvPr>
          <p:cNvSpPr txBox="1"/>
          <p:nvPr/>
        </p:nvSpPr>
        <p:spPr>
          <a:xfrm>
            <a:off x="402456" y="974553"/>
            <a:ext cx="6329244" cy="849423"/>
          </a:xfrm>
          <a:prstGeom prst="rect">
            <a:avLst/>
          </a:prstGeom>
          <a:solidFill>
            <a:schemeClr val="tx2"/>
          </a:solidFill>
        </p:spPr>
        <p:txBody>
          <a:bodyPr wrap="none" lIns="182854" tIns="146284" rIns="182854" bIns="146284" rtlCol="0">
            <a:spAutoFit/>
          </a:bodyPr>
          <a:lstStyle/>
          <a:p>
            <a:pPr defTabSz="914225">
              <a:lnSpc>
                <a:spcPct val="90000"/>
              </a:lnSpc>
              <a:spcAft>
                <a:spcPts val="600"/>
              </a:spcAft>
            </a:pPr>
            <a:r>
              <a:rPr lang="en-US" sz="2400" dirty="0">
                <a:solidFill>
                  <a:srgbClr val="FFFFFF"/>
                </a:solidFill>
                <a:latin typeface="Segoe UI"/>
              </a:rPr>
              <a:t>Tiny URL:</a:t>
            </a:r>
            <a:r>
              <a:rPr lang="en-US" sz="4000" dirty="0">
                <a:solidFill>
                  <a:srgbClr val="FFFF00"/>
                </a:solidFill>
                <a:latin typeface="+mj-lt"/>
              </a:rPr>
              <a:t> </a:t>
            </a:r>
            <a:r>
              <a:rPr lang="en-US" sz="2800" u="sng" dirty="0">
                <a:solidFill>
                  <a:srgbClr val="FFFF00"/>
                </a:solidFill>
                <a:latin typeface="+mj-lt"/>
                <a:hlinkClick r:id="rId4">
                  <a:extLst>
                    <a:ext uri="{A12FA001-AC4F-418D-AE19-62706E023703}">
                      <ahyp:hlinkClr xmlns:ahyp="http://schemas.microsoft.com/office/drawing/2018/hyperlinkcolor" val="tx"/>
                    </a:ext>
                  </a:extLst>
                </a:hlinkClick>
              </a:rPr>
              <a:t>http://tinyurl.com/yaju8q5p</a:t>
            </a:r>
            <a:endParaRPr lang="en-US" sz="2400" dirty="0">
              <a:solidFill>
                <a:srgbClr val="FFFF00"/>
              </a:solidFill>
              <a:latin typeface="+mj-lt"/>
            </a:endParaRPr>
          </a:p>
        </p:txBody>
      </p:sp>
    </p:spTree>
    <p:extLst>
      <p:ext uri="{BB962C8B-B14F-4D97-AF65-F5344CB8AC3E}">
        <p14:creationId xmlns:p14="http://schemas.microsoft.com/office/powerpoint/2010/main" val="29935814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9B987-0AC1-498E-B3FC-1BEA07C1C74A}"/>
              </a:ext>
            </a:extLst>
          </p:cNvPr>
          <p:cNvSpPr>
            <a:spLocks noGrp="1"/>
          </p:cNvSpPr>
          <p:nvPr>
            <p:ph type="title"/>
          </p:nvPr>
        </p:nvSpPr>
        <p:spPr/>
        <p:txBody>
          <a:bodyPr/>
          <a:lstStyle/>
          <a:p>
            <a:r>
              <a:rPr lang="en-US" dirty="0"/>
              <a:t>Ho to request a lab session</a:t>
            </a:r>
          </a:p>
        </p:txBody>
      </p:sp>
      <p:sp>
        <p:nvSpPr>
          <p:cNvPr id="5" name="TextBox 4">
            <a:extLst>
              <a:ext uri="{FF2B5EF4-FFF2-40B4-BE49-F238E27FC236}">
                <a16:creationId xmlns:a16="http://schemas.microsoft.com/office/drawing/2014/main" id="{268B2F7A-BE9D-466C-B713-6DCEBE2588F2}"/>
              </a:ext>
            </a:extLst>
          </p:cNvPr>
          <p:cNvSpPr txBox="1"/>
          <p:nvPr/>
        </p:nvSpPr>
        <p:spPr>
          <a:xfrm>
            <a:off x="274289" y="1726374"/>
            <a:ext cx="5777876" cy="4133399"/>
          </a:xfrm>
          <a:prstGeom prst="rect">
            <a:avLst/>
          </a:prstGeom>
          <a:noFill/>
        </p:spPr>
        <p:txBody>
          <a:bodyPr wrap="none" lIns="182854" tIns="146284" rIns="182854" bIns="146284" rtlCol="0">
            <a:spAutoFit/>
          </a:bodyPr>
          <a:lstStyle/>
          <a:p>
            <a:pPr marL="457112" indent="-457112" defTabSz="914225">
              <a:lnSpc>
                <a:spcPct val="90000"/>
              </a:lnSpc>
              <a:spcAft>
                <a:spcPts val="600"/>
              </a:spcAft>
              <a:buFontTx/>
              <a:buAutoNum type="arabicPeriod"/>
            </a:pPr>
            <a:r>
              <a:rPr lang="en-US" dirty="0">
                <a:solidFill>
                  <a:srgbClr val="0078D3"/>
                </a:solidFill>
                <a:latin typeface="Segoe UI"/>
              </a:rPr>
              <a:t>Send a request to Valorem</a:t>
            </a:r>
          </a:p>
          <a:p>
            <a:pPr marL="457112" indent="-457112" defTabSz="914225">
              <a:lnSpc>
                <a:spcPct val="90000"/>
              </a:lnSpc>
              <a:spcAft>
                <a:spcPts val="600"/>
              </a:spcAft>
              <a:buFontTx/>
              <a:buAutoNum type="arabicPeriod"/>
            </a:pPr>
            <a:endParaRPr lang="en-US" dirty="0">
              <a:solidFill>
                <a:srgbClr val="0078D3"/>
              </a:solidFill>
              <a:latin typeface="Segoe UI"/>
            </a:endParaRPr>
          </a:p>
          <a:p>
            <a:pPr marL="457112" indent="-457112" defTabSz="914225">
              <a:lnSpc>
                <a:spcPct val="90000"/>
              </a:lnSpc>
              <a:spcAft>
                <a:spcPts val="600"/>
              </a:spcAft>
              <a:buFontTx/>
              <a:buAutoNum type="arabicPeriod"/>
            </a:pPr>
            <a:endParaRPr lang="en-US" dirty="0">
              <a:solidFill>
                <a:srgbClr val="0078D3"/>
              </a:solidFill>
              <a:latin typeface="Segoe UI"/>
            </a:endParaRPr>
          </a:p>
          <a:p>
            <a:pPr marL="457112" indent="-457112" defTabSz="914225">
              <a:lnSpc>
                <a:spcPct val="90000"/>
              </a:lnSpc>
              <a:spcAft>
                <a:spcPts val="600"/>
              </a:spcAft>
              <a:buFontTx/>
              <a:buAutoNum type="arabicPeriod"/>
            </a:pPr>
            <a:endParaRPr lang="en-US" dirty="0">
              <a:solidFill>
                <a:srgbClr val="0078D3"/>
              </a:solidFill>
              <a:latin typeface="Segoe UI"/>
            </a:endParaRPr>
          </a:p>
          <a:p>
            <a:pPr marL="457112" indent="-457112" defTabSz="914225">
              <a:lnSpc>
                <a:spcPct val="90000"/>
              </a:lnSpc>
              <a:spcAft>
                <a:spcPts val="600"/>
              </a:spcAft>
              <a:buFontTx/>
              <a:buAutoNum type="arabicPeriod"/>
            </a:pPr>
            <a:r>
              <a:rPr lang="en-US" dirty="0">
                <a:solidFill>
                  <a:srgbClr val="0078D3"/>
                </a:solidFill>
                <a:latin typeface="Segoe UI"/>
              </a:rPr>
              <a:t>Specify the number of seats, location &amp; date</a:t>
            </a:r>
          </a:p>
          <a:p>
            <a:pPr marL="457112" indent="-457112" defTabSz="914225">
              <a:lnSpc>
                <a:spcPct val="90000"/>
              </a:lnSpc>
              <a:spcAft>
                <a:spcPts val="600"/>
              </a:spcAft>
              <a:buFontTx/>
              <a:buAutoNum type="arabicPeriod"/>
            </a:pPr>
            <a:endParaRPr lang="en-US" dirty="0">
              <a:solidFill>
                <a:srgbClr val="0078D3"/>
              </a:solidFill>
              <a:latin typeface="Segoe UI"/>
            </a:endParaRPr>
          </a:p>
          <a:p>
            <a:pPr marL="457112" indent="-457112" defTabSz="914225">
              <a:lnSpc>
                <a:spcPct val="90000"/>
              </a:lnSpc>
              <a:spcAft>
                <a:spcPts val="600"/>
              </a:spcAft>
              <a:buFontTx/>
              <a:buAutoNum type="arabicPeriod"/>
            </a:pPr>
            <a:endParaRPr lang="en-US" dirty="0">
              <a:solidFill>
                <a:srgbClr val="0078D3"/>
              </a:solidFill>
              <a:latin typeface="Segoe UI"/>
            </a:endParaRPr>
          </a:p>
          <a:p>
            <a:pPr marL="457112" indent="-457112" defTabSz="914225">
              <a:lnSpc>
                <a:spcPct val="90000"/>
              </a:lnSpc>
              <a:spcAft>
                <a:spcPts val="600"/>
              </a:spcAft>
              <a:buFontTx/>
              <a:buAutoNum type="arabicPeriod"/>
            </a:pPr>
            <a:endParaRPr lang="en-US" dirty="0">
              <a:solidFill>
                <a:srgbClr val="0078D3"/>
              </a:solidFill>
              <a:latin typeface="Segoe UI"/>
            </a:endParaRPr>
          </a:p>
          <a:p>
            <a:pPr marL="342900" indent="-342900" defTabSz="914225">
              <a:lnSpc>
                <a:spcPct val="90000"/>
              </a:lnSpc>
              <a:spcAft>
                <a:spcPts val="600"/>
              </a:spcAft>
              <a:buAutoNum type="arabicPeriod" startAt="3"/>
            </a:pPr>
            <a:r>
              <a:rPr lang="en-US" dirty="0">
                <a:solidFill>
                  <a:srgbClr val="0078D3"/>
                </a:solidFill>
                <a:latin typeface="Segoe UI"/>
              </a:rPr>
              <a:t>Receive a calendar invite for lab sessions</a:t>
            </a:r>
          </a:p>
          <a:p>
            <a:pPr marL="342900" indent="-342900" defTabSz="914225">
              <a:lnSpc>
                <a:spcPct val="90000"/>
              </a:lnSpc>
              <a:spcAft>
                <a:spcPts val="600"/>
              </a:spcAft>
              <a:buAutoNum type="arabicPeriod" startAt="3"/>
            </a:pPr>
            <a:endParaRPr lang="en-US" dirty="0">
              <a:solidFill>
                <a:srgbClr val="0078D3"/>
              </a:solidFill>
              <a:latin typeface="Segoe UI"/>
            </a:endParaRPr>
          </a:p>
          <a:p>
            <a:pPr marL="342900" indent="-342900" defTabSz="914225">
              <a:lnSpc>
                <a:spcPct val="90000"/>
              </a:lnSpc>
              <a:spcAft>
                <a:spcPts val="600"/>
              </a:spcAft>
              <a:buAutoNum type="arabicPeriod" startAt="3"/>
            </a:pPr>
            <a:endParaRPr lang="en-US" dirty="0">
              <a:solidFill>
                <a:srgbClr val="0078D3"/>
              </a:solidFill>
              <a:latin typeface="Segoe UI"/>
            </a:endParaRPr>
          </a:p>
          <a:p>
            <a:pPr marL="342900" indent="-342900" defTabSz="914225">
              <a:lnSpc>
                <a:spcPct val="90000"/>
              </a:lnSpc>
              <a:spcAft>
                <a:spcPts val="600"/>
              </a:spcAft>
              <a:buAutoNum type="arabicPeriod" startAt="3"/>
            </a:pPr>
            <a:r>
              <a:rPr lang="en-US" dirty="0">
                <a:solidFill>
                  <a:srgbClr val="0078D3"/>
                </a:solidFill>
                <a:latin typeface="Segoe UI"/>
              </a:rPr>
              <a:t> Receive Tiny URL two hours prior event start time</a:t>
            </a:r>
          </a:p>
        </p:txBody>
      </p:sp>
      <p:sp>
        <p:nvSpPr>
          <p:cNvPr id="6" name="TextBox 5">
            <a:extLst>
              <a:ext uri="{FF2B5EF4-FFF2-40B4-BE49-F238E27FC236}">
                <a16:creationId xmlns:a16="http://schemas.microsoft.com/office/drawing/2014/main" id="{8D7EDE47-88E0-46B3-8750-6D6296FC20F3}"/>
              </a:ext>
            </a:extLst>
          </p:cNvPr>
          <p:cNvSpPr txBox="1"/>
          <p:nvPr/>
        </p:nvSpPr>
        <p:spPr>
          <a:xfrm>
            <a:off x="7500911" y="2999873"/>
            <a:ext cx="2685678" cy="1566542"/>
          </a:xfrm>
          <a:prstGeom prst="rect">
            <a:avLst/>
          </a:prstGeom>
          <a:noFill/>
        </p:spPr>
        <p:txBody>
          <a:bodyPr wrap="square" lIns="182854" tIns="146284" rIns="182854" bIns="146284" rtlCol="0">
            <a:spAutoFit/>
          </a:bodyPr>
          <a:lstStyle/>
          <a:p>
            <a:r>
              <a:rPr lang="en-US" sz="1400" dirty="0"/>
              <a:t>Number of seats:</a:t>
            </a:r>
          </a:p>
          <a:p>
            <a:r>
              <a:rPr lang="en-US" sz="1400" dirty="0"/>
              <a:t>Location (city):</a:t>
            </a:r>
          </a:p>
          <a:p>
            <a:r>
              <a:rPr lang="en-US" sz="1400" dirty="0"/>
              <a:t>Date:</a:t>
            </a:r>
          </a:p>
          <a:p>
            <a:r>
              <a:rPr lang="en-US" sz="1400" dirty="0"/>
              <a:t>Start Time:</a:t>
            </a:r>
          </a:p>
          <a:p>
            <a:r>
              <a:rPr lang="en-US" sz="1400" dirty="0"/>
              <a:t>End Time:</a:t>
            </a:r>
          </a:p>
          <a:p>
            <a:pPr defTabSz="914225">
              <a:lnSpc>
                <a:spcPct val="90000"/>
              </a:lnSpc>
              <a:spcAft>
                <a:spcPts val="600"/>
              </a:spcAft>
            </a:pPr>
            <a:endParaRPr lang="en-US" sz="1400" i="1" dirty="0">
              <a:gradFill>
                <a:gsLst>
                  <a:gs pos="2917">
                    <a:srgbClr val="3C3C41"/>
                  </a:gs>
                  <a:gs pos="30000">
                    <a:srgbClr val="3C3C41"/>
                  </a:gs>
                </a:gsLst>
                <a:lin ang="5400000" scaled="0"/>
              </a:gradFill>
              <a:latin typeface="Segoe UI"/>
            </a:endParaRPr>
          </a:p>
        </p:txBody>
      </p:sp>
      <p:graphicFrame>
        <p:nvGraphicFramePr>
          <p:cNvPr id="10" name="Table 9">
            <a:extLst>
              <a:ext uri="{FF2B5EF4-FFF2-40B4-BE49-F238E27FC236}">
                <a16:creationId xmlns:a16="http://schemas.microsoft.com/office/drawing/2014/main" id="{3ECA40CB-FB3D-4AEB-92DE-0B9C77C3F2D7}"/>
              </a:ext>
            </a:extLst>
          </p:cNvPr>
          <p:cNvGraphicFramePr>
            <a:graphicFrameLocks noGrp="1"/>
          </p:cNvGraphicFramePr>
          <p:nvPr>
            <p:extLst>
              <p:ext uri="{D42A27DB-BD31-4B8C-83A1-F6EECF244321}">
                <p14:modId xmlns:p14="http://schemas.microsoft.com/office/powerpoint/2010/main" val="2592746566"/>
              </p:ext>
            </p:extLst>
          </p:nvPr>
        </p:nvGraphicFramePr>
        <p:xfrm>
          <a:off x="7691542" y="1667320"/>
          <a:ext cx="4286250" cy="923925"/>
        </p:xfrm>
        <a:graphic>
          <a:graphicData uri="http://schemas.openxmlformats.org/drawingml/2006/table">
            <a:tbl>
              <a:tblPr firstRow="1" firstCol="1" bandRow="1"/>
              <a:tblGrid>
                <a:gridCol w="1209675">
                  <a:extLst>
                    <a:ext uri="{9D8B030D-6E8A-4147-A177-3AD203B41FA5}">
                      <a16:colId xmlns:a16="http://schemas.microsoft.com/office/drawing/2014/main" val="92488269"/>
                    </a:ext>
                  </a:extLst>
                </a:gridCol>
                <a:gridCol w="3076575">
                  <a:extLst>
                    <a:ext uri="{9D8B030D-6E8A-4147-A177-3AD203B41FA5}">
                      <a16:colId xmlns:a16="http://schemas.microsoft.com/office/drawing/2014/main" val="4287171242"/>
                    </a:ext>
                  </a:extLst>
                </a:gridCol>
              </a:tblGrid>
              <a:tr h="923925">
                <a:tc>
                  <a:txBody>
                    <a:bodyPr/>
                    <a:lstStyle/>
                    <a:p>
                      <a:pPr marL="0" marR="0">
                        <a:spcBef>
                          <a:spcPts val="0"/>
                        </a:spcBef>
                        <a:spcAft>
                          <a:spcPts val="0"/>
                        </a:spcAft>
                      </a:pPr>
                      <a:endParaRPr lang="en-US" sz="1100">
                        <a:effectLst/>
                        <a:latin typeface="Calibri" panose="020F0502020204030204" pitchFamily="34" charset="0"/>
                        <a:ea typeface="Calibri" panose="020F0502020204030204" pitchFamily="34" charset="0"/>
                      </a:endParaRPr>
                    </a:p>
                  </a:txBody>
                  <a:tcPr marL="0" marR="0" marT="0" marB="0" anchor="ctr">
                    <a:lnL>
                      <a:noFill/>
                    </a:lnL>
                    <a:lnR>
                      <a:noFill/>
                    </a:lnR>
                    <a:lnT>
                      <a:noFill/>
                    </a:lnT>
                    <a:lnB>
                      <a:noFill/>
                    </a:lnB>
                  </a:tcPr>
                </a:tc>
                <a:tc>
                  <a:txBody>
                    <a:bodyPr/>
                    <a:lstStyle/>
                    <a:p>
                      <a:pPr marL="0" marR="0">
                        <a:spcBef>
                          <a:spcPts val="0"/>
                        </a:spcBef>
                        <a:spcAft>
                          <a:spcPts val="0"/>
                        </a:spcAft>
                      </a:pPr>
                      <a:r>
                        <a:rPr lang="en-US" sz="1050" b="1" dirty="0">
                          <a:solidFill>
                            <a:srgbClr val="000000"/>
                          </a:solidFill>
                          <a:effectLst/>
                          <a:latin typeface="Calibri" panose="020F0502020204030204" pitchFamily="34" charset="0"/>
                          <a:ea typeface="Calibri" panose="020F0502020204030204" pitchFamily="34" charset="0"/>
                        </a:rPr>
                        <a:t>Marc Tangvik</a:t>
                      </a:r>
                      <a:br>
                        <a:rPr lang="en-US" sz="1100" dirty="0">
                          <a:effectLst/>
                          <a:latin typeface="Calibri" panose="020F0502020204030204" pitchFamily="34" charset="0"/>
                          <a:ea typeface="Calibri" panose="020F0502020204030204" pitchFamily="34" charset="0"/>
                        </a:rPr>
                      </a:br>
                      <a:r>
                        <a:rPr lang="en-US" sz="900" dirty="0">
                          <a:solidFill>
                            <a:srgbClr val="000000"/>
                          </a:solidFill>
                          <a:effectLst/>
                          <a:latin typeface="Calibri" panose="020F0502020204030204" pitchFamily="34" charset="0"/>
                          <a:ea typeface="Calibri" panose="020F0502020204030204" pitchFamily="34" charset="0"/>
                        </a:rPr>
                        <a:t>Operations Analyst</a:t>
                      </a:r>
                      <a:br>
                        <a:rPr lang="en-US" sz="900" dirty="0">
                          <a:solidFill>
                            <a:srgbClr val="000000"/>
                          </a:solidFill>
                          <a:effectLst/>
                          <a:latin typeface="Calibri" panose="020F0502020204030204" pitchFamily="34" charset="0"/>
                          <a:ea typeface="Calibri" panose="020F0502020204030204" pitchFamily="34" charset="0"/>
                        </a:rPr>
                      </a:br>
                      <a:r>
                        <a:rPr lang="en-US" sz="900" dirty="0">
                          <a:solidFill>
                            <a:srgbClr val="71C5E8"/>
                          </a:solidFill>
                          <a:effectLst/>
                          <a:latin typeface="Calibri" panose="020F0502020204030204" pitchFamily="34" charset="0"/>
                          <a:ea typeface="Calibri" panose="020F0502020204030204" pitchFamily="34" charset="0"/>
                        </a:rPr>
                        <a:t>e:</a:t>
                      </a:r>
                      <a:r>
                        <a:rPr lang="en-US" sz="900" dirty="0">
                          <a:solidFill>
                            <a:srgbClr val="000000"/>
                          </a:solidFill>
                          <a:effectLst/>
                          <a:latin typeface="Calibri" panose="020F0502020204030204" pitchFamily="34" charset="0"/>
                          <a:ea typeface="Calibri" panose="020F0502020204030204" pitchFamily="34" charset="0"/>
                        </a:rPr>
                        <a:t> </a:t>
                      </a:r>
                      <a:r>
                        <a:rPr lang="en-US" sz="900" u="sng" dirty="0">
                          <a:solidFill>
                            <a:srgbClr val="000000"/>
                          </a:solidFill>
                          <a:effectLst/>
                          <a:latin typeface="Calibri" panose="020F0502020204030204" pitchFamily="34" charset="0"/>
                          <a:ea typeface="Calibri" panose="020F0502020204030204" pitchFamily="34" charset="0"/>
                          <a:hlinkClick r:id="rId3"/>
                        </a:rPr>
                        <a:t>mtangvik@valorem.com</a:t>
                      </a:r>
                      <a:br>
                        <a:rPr lang="en-US" sz="1100" dirty="0">
                          <a:effectLst/>
                          <a:latin typeface="Calibri" panose="020F0502020204030204" pitchFamily="34" charset="0"/>
                          <a:ea typeface="Calibri" panose="020F0502020204030204" pitchFamily="34" charset="0"/>
                        </a:rPr>
                      </a:br>
                      <a:r>
                        <a:rPr lang="en-US" sz="900" dirty="0">
                          <a:solidFill>
                            <a:srgbClr val="000000"/>
                          </a:solidFill>
                          <a:effectLst/>
                          <a:latin typeface="Calibri" panose="020F0502020204030204" pitchFamily="34" charset="0"/>
                          <a:ea typeface="Calibri" panose="020F0502020204030204" pitchFamily="34" charset="0"/>
                        </a:rPr>
                        <a:t> </a:t>
                      </a:r>
                      <a:r>
                        <a:rPr lang="en-US" sz="900" u="none" strike="noStrike" dirty="0">
                          <a:solidFill>
                            <a:srgbClr val="0000FF"/>
                          </a:solidFill>
                          <a:effectLst/>
                          <a:latin typeface="Calibri" panose="020F0502020204030204" pitchFamily="34" charset="0"/>
                          <a:ea typeface="Calibri" panose="020F0502020204030204" pitchFamily="34" charset="0"/>
                          <a:hlinkClick r:id="rId4"/>
                        </a:rPr>
                        <a:t> </a:t>
                      </a:r>
                      <a:r>
                        <a:rPr lang="en-US" sz="1100" dirty="0">
                          <a:effectLst/>
                          <a:latin typeface="Calibri" panose="020F0502020204030204" pitchFamily="34" charset="0"/>
                          <a:ea typeface="Calibri" panose="020F0502020204030204" pitchFamily="34" charset="0"/>
                        </a:rPr>
                        <a:t>   </a:t>
                      </a:r>
                    </a:p>
                  </a:txBody>
                  <a:tcPr marL="0" marR="0" marT="0" marB="0">
                    <a:lnL>
                      <a:noFill/>
                    </a:lnL>
                    <a:lnR>
                      <a:noFill/>
                    </a:lnR>
                    <a:lnT>
                      <a:noFill/>
                    </a:lnT>
                    <a:lnB>
                      <a:noFill/>
                    </a:lnB>
                  </a:tcPr>
                </a:tc>
                <a:extLst>
                  <a:ext uri="{0D108BD9-81ED-4DB2-BD59-A6C34878D82A}">
                    <a16:rowId xmlns:a16="http://schemas.microsoft.com/office/drawing/2014/main" val="3942506019"/>
                  </a:ext>
                </a:extLst>
              </a:tr>
            </a:tbl>
          </a:graphicData>
        </a:graphic>
      </p:graphicFrame>
      <p:pic>
        <p:nvPicPr>
          <p:cNvPr id="1045" name="Picture 21" descr="cid:image001.png@01D46F98.BA9ED2F0">
            <a:extLst>
              <a:ext uri="{FF2B5EF4-FFF2-40B4-BE49-F238E27FC236}">
                <a16:creationId xmlns:a16="http://schemas.microsoft.com/office/drawing/2014/main" id="{DBAA01A3-0DAE-4A60-8DB9-01DD24B0D426}"/>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691542" y="1667320"/>
            <a:ext cx="1209675" cy="923925"/>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7307E4F3-D19B-4A67-BFAA-AFA0F0E5E5A3}"/>
              </a:ext>
            </a:extLst>
          </p:cNvPr>
          <p:cNvSpPr/>
          <p:nvPr/>
        </p:nvSpPr>
        <p:spPr bwMode="auto">
          <a:xfrm>
            <a:off x="6134459" y="1803163"/>
            <a:ext cx="978408" cy="48463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Right 33">
            <a:extLst>
              <a:ext uri="{FF2B5EF4-FFF2-40B4-BE49-F238E27FC236}">
                <a16:creationId xmlns:a16="http://schemas.microsoft.com/office/drawing/2014/main" id="{F626FB4B-0D5B-481F-A217-3FFE3ACF269C}"/>
              </a:ext>
            </a:extLst>
          </p:cNvPr>
          <p:cNvSpPr/>
          <p:nvPr/>
        </p:nvSpPr>
        <p:spPr bwMode="auto">
          <a:xfrm>
            <a:off x="6134459" y="5305515"/>
            <a:ext cx="978408" cy="48463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9FBFAF8-9891-490F-8A06-B34571B33059}"/>
              </a:ext>
            </a:extLst>
          </p:cNvPr>
          <p:cNvSpPr/>
          <p:nvPr/>
        </p:nvSpPr>
        <p:spPr bwMode="auto">
          <a:xfrm>
            <a:off x="7469025" y="5204390"/>
            <a:ext cx="43669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225">
              <a:lnSpc>
                <a:spcPct val="90000"/>
              </a:lnSpc>
              <a:spcAft>
                <a:spcPts val="600"/>
              </a:spcAft>
            </a:pPr>
            <a:r>
              <a:rPr lang="en-US" sz="2400" u="sng">
                <a:solidFill>
                  <a:schemeClr val="accent4"/>
                </a:solidFill>
                <a:hlinkClick r:id="rId7">
                  <a:extLst>
                    <a:ext uri="{A12FA001-AC4F-418D-AE19-62706E023703}">
                      <ahyp:hlinkClr xmlns:ahyp="http://schemas.microsoft.com/office/drawing/2018/hyperlinkcolor" val="tx"/>
                    </a:ext>
                  </a:extLst>
                </a:hlinkClick>
              </a:rPr>
              <a:t>http://tinyurl.com/yaju8q5p</a:t>
            </a:r>
            <a:endParaRPr lang="en-US" sz="2000" dirty="0">
              <a:solidFill>
                <a:schemeClr val="accent4"/>
              </a:solidFill>
            </a:endParaRPr>
          </a:p>
        </p:txBody>
      </p:sp>
      <p:sp>
        <p:nvSpPr>
          <p:cNvPr id="37" name="Arrow: Right 36">
            <a:extLst>
              <a:ext uri="{FF2B5EF4-FFF2-40B4-BE49-F238E27FC236}">
                <a16:creationId xmlns:a16="http://schemas.microsoft.com/office/drawing/2014/main" id="{6087E6A7-36C5-402D-8C68-BA4494A117D7}"/>
              </a:ext>
            </a:extLst>
          </p:cNvPr>
          <p:cNvSpPr/>
          <p:nvPr/>
        </p:nvSpPr>
        <p:spPr bwMode="auto">
          <a:xfrm>
            <a:off x="6134459" y="3210370"/>
            <a:ext cx="978408" cy="48463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42434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p:nvPr>
        </p:nvSpPr>
        <p:spPr>
          <a:xfrm>
            <a:off x="448117" y="1826614"/>
            <a:ext cx="7830632" cy="3150022"/>
          </a:xfrm>
        </p:spPr>
        <p:txBody>
          <a:bodyPr/>
          <a:lstStyle/>
          <a:p>
            <a:r>
              <a:rPr lang="en-US" sz="2745">
                <a:solidFill>
                  <a:srgbClr val="0070C0"/>
                </a:solidFill>
              </a:rPr>
              <a:t>Introduction to SQL Managed Instance</a:t>
            </a:r>
            <a:br>
              <a:rPr lang="en-US" sz="2745"/>
            </a:br>
            <a:br>
              <a:rPr lang="en-US" sz="3137"/>
            </a:br>
            <a:br>
              <a:rPr lang="en-US" sz="2353"/>
            </a:br>
            <a:r>
              <a:rPr lang="en-US" sz="1961" b="0">
                <a:latin typeface="+mn-lt"/>
              </a:rPr>
              <a:t>This lab demonstrates how to create an Azure SQL Database Managed Instance using the Azure Portal in a dedicated subnet of a virtual network. You will learn how to configure networks, security capabilities, and privacy capabilities of your Managed Instance. You will also understand how to size your MI, create disaster recovery protections, and manage &amp; monitor security and performance tuning.</a:t>
            </a:r>
            <a:br>
              <a:rPr lang="en-US" sz="2353"/>
            </a:br>
            <a:endParaRPr lang="en-US" sz="2353"/>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54397" y="488"/>
            <a:ext cx="919730" cy="919730"/>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07421" y="181369"/>
            <a:ext cx="896425" cy="896425"/>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242226" y="169227"/>
            <a:ext cx="751802"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a:gradFill>
                  <a:gsLst>
                    <a:gs pos="2917">
                      <a:srgbClr val="3C3C41"/>
                    </a:gs>
                    <a:gs pos="30000">
                      <a:srgbClr val="3C3C41"/>
                    </a:gs>
                  </a:gsLst>
                  <a:lin ang="5400000" scaled="0"/>
                </a:gradFill>
                <a:latin typeface="Segoe UI"/>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26932" y="485611"/>
            <a:ext cx="1172081" cy="778454"/>
          </a:xfrm>
          <a:prstGeom prst="rect">
            <a:avLst/>
          </a:prstGeom>
          <a:noFill/>
        </p:spPr>
        <p:txBody>
          <a:bodyPr wrap="none" lIns="179285" tIns="143428" rIns="179285" bIns="143428" rtlCol="0">
            <a:spAutoFit/>
          </a:bodyPr>
          <a:lstStyle/>
          <a:p>
            <a:pPr defTabSz="914367">
              <a:lnSpc>
                <a:spcPct val="90000"/>
              </a:lnSpc>
              <a:spcAft>
                <a:spcPts val="588"/>
              </a:spcAft>
            </a:pPr>
            <a:r>
              <a:rPr lang="en-US" sz="3529">
                <a:solidFill>
                  <a:srgbClr val="3C3C41"/>
                </a:solidFill>
                <a:latin typeface="Segoe UI Semibold"/>
              </a:rPr>
              <a:t>LAB</a:t>
            </a:r>
          </a:p>
        </p:txBody>
      </p:sp>
    </p:spTree>
    <p:extLst>
      <p:ext uri="{BB962C8B-B14F-4D97-AF65-F5344CB8AC3E}">
        <p14:creationId xmlns:p14="http://schemas.microsoft.com/office/powerpoint/2010/main" val="278262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p:nvPr>
        </p:nvSpPr>
        <p:spPr>
          <a:xfrm>
            <a:off x="448117" y="2967138"/>
            <a:ext cx="7830632" cy="2009497"/>
          </a:xfrm>
        </p:spPr>
        <p:txBody>
          <a:bodyPr/>
          <a:lstStyle/>
          <a:p>
            <a:r>
              <a:rPr lang="en-US" sz="2745">
                <a:solidFill>
                  <a:srgbClr val="0070C0"/>
                </a:solidFill>
              </a:rPr>
              <a:t>Migrate Using SQL Managed Instance</a:t>
            </a:r>
            <a:br>
              <a:rPr lang="en-US" sz="2745"/>
            </a:br>
            <a:br>
              <a:rPr lang="en-US" sz="3137"/>
            </a:br>
            <a:br>
              <a:rPr lang="en-US" sz="2353"/>
            </a:br>
            <a:r>
              <a:rPr lang="en-US" sz="1961" b="0">
                <a:latin typeface="+mn-lt"/>
              </a:rPr>
              <a:t>This lab demonstrates how to migrate a SQL database to a Azure SQL Database Managed Instance using the Azure Database Migration Service. </a:t>
            </a:r>
            <a:br>
              <a:rPr lang="en-US" sz="2353"/>
            </a:br>
            <a:endParaRPr lang="en-US" sz="2353"/>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54397" y="488"/>
            <a:ext cx="919730" cy="919730"/>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07421" y="181369"/>
            <a:ext cx="896425" cy="896425"/>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242226" y="169227"/>
            <a:ext cx="751802"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a:gradFill>
                  <a:gsLst>
                    <a:gs pos="2917">
                      <a:srgbClr val="3C3C41"/>
                    </a:gs>
                    <a:gs pos="30000">
                      <a:srgbClr val="3C3C41"/>
                    </a:gs>
                  </a:gsLst>
                  <a:lin ang="5400000" scaled="0"/>
                </a:gradFill>
                <a:latin typeface="Segoe UI"/>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26932" y="485611"/>
            <a:ext cx="1172081" cy="778454"/>
          </a:xfrm>
          <a:prstGeom prst="rect">
            <a:avLst/>
          </a:prstGeom>
          <a:noFill/>
        </p:spPr>
        <p:txBody>
          <a:bodyPr wrap="none" lIns="179285" tIns="143428" rIns="179285" bIns="143428" rtlCol="0">
            <a:spAutoFit/>
          </a:bodyPr>
          <a:lstStyle/>
          <a:p>
            <a:pPr defTabSz="914367">
              <a:lnSpc>
                <a:spcPct val="90000"/>
              </a:lnSpc>
              <a:spcAft>
                <a:spcPts val="588"/>
              </a:spcAft>
            </a:pPr>
            <a:r>
              <a:rPr lang="en-US" sz="3529">
                <a:solidFill>
                  <a:srgbClr val="3C3C41"/>
                </a:solidFill>
                <a:latin typeface="Segoe UI Semibold"/>
              </a:rPr>
              <a:t>LAB</a:t>
            </a:r>
          </a:p>
        </p:txBody>
      </p:sp>
    </p:spTree>
    <p:extLst>
      <p:ext uri="{BB962C8B-B14F-4D97-AF65-F5344CB8AC3E}">
        <p14:creationId xmlns:p14="http://schemas.microsoft.com/office/powerpoint/2010/main" val="216086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A27D6-EDE9-4FB7-A91B-55CA670E420D}"/>
              </a:ext>
            </a:extLst>
          </p:cNvPr>
          <p:cNvSpPr>
            <a:spLocks noGrp="1"/>
          </p:cNvSpPr>
          <p:nvPr>
            <p:ph type="title"/>
          </p:nvPr>
        </p:nvSpPr>
        <p:spPr>
          <a:xfrm>
            <a:off x="448117" y="2315410"/>
            <a:ext cx="7830632" cy="2661226"/>
          </a:xfrm>
        </p:spPr>
        <p:txBody>
          <a:bodyPr/>
          <a:lstStyle/>
          <a:p>
            <a:r>
              <a:rPr lang="en-US" sz="2745">
                <a:solidFill>
                  <a:srgbClr val="0070C0"/>
                </a:solidFill>
              </a:rPr>
              <a:t>SQL Managed Instance data integration and business intelligence</a:t>
            </a:r>
            <a:br>
              <a:rPr lang="en-US" sz="2745"/>
            </a:br>
            <a:br>
              <a:rPr lang="en-US" sz="3137"/>
            </a:br>
            <a:br>
              <a:rPr lang="en-US" sz="2353"/>
            </a:br>
            <a:br>
              <a:rPr lang="en-US" sz="1961" b="0">
                <a:latin typeface="+mn-lt"/>
              </a:rPr>
            </a:br>
            <a:r>
              <a:rPr lang="en-US" sz="1961" b="0">
                <a:latin typeface="+mn-lt"/>
              </a:rPr>
              <a:t>Learn to control the seamless orchestration of your enterprises' data integration efforts through an extensive tour of Azure Data Factory.</a:t>
            </a:r>
            <a:br>
              <a:rPr lang="en-US" sz="2353"/>
            </a:br>
            <a:endParaRPr lang="en-US" sz="2353"/>
          </a:p>
        </p:txBody>
      </p:sp>
      <p:pic>
        <p:nvPicPr>
          <p:cNvPr id="7" name="Graphic 6" descr="Laptop">
            <a:extLst>
              <a:ext uri="{FF2B5EF4-FFF2-40B4-BE49-F238E27FC236}">
                <a16:creationId xmlns:a16="http://schemas.microsoft.com/office/drawing/2014/main" id="{C37A0CA8-CAC4-4B4E-B016-5F63420F1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54397" y="488"/>
            <a:ext cx="919730" cy="919730"/>
          </a:xfrm>
          <a:prstGeom prst="rect">
            <a:avLst/>
          </a:prstGeom>
        </p:spPr>
      </p:pic>
      <p:pic>
        <p:nvPicPr>
          <p:cNvPr id="9" name="Graphic 8" descr="User">
            <a:extLst>
              <a:ext uri="{FF2B5EF4-FFF2-40B4-BE49-F238E27FC236}">
                <a16:creationId xmlns:a16="http://schemas.microsoft.com/office/drawing/2014/main" id="{F42632D7-A9EE-4107-A4D0-109088B997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07421" y="181369"/>
            <a:ext cx="896425" cy="896425"/>
          </a:xfrm>
          <a:prstGeom prst="rect">
            <a:avLst/>
          </a:prstGeom>
        </p:spPr>
      </p:pic>
      <p:sp>
        <p:nvSpPr>
          <p:cNvPr id="3" name="TextBox 2">
            <a:extLst>
              <a:ext uri="{FF2B5EF4-FFF2-40B4-BE49-F238E27FC236}">
                <a16:creationId xmlns:a16="http://schemas.microsoft.com/office/drawing/2014/main" id="{A19D5CA2-D531-4A29-ACF1-0F7E505F05B3}"/>
              </a:ext>
            </a:extLst>
          </p:cNvPr>
          <p:cNvSpPr txBox="1"/>
          <p:nvPr/>
        </p:nvSpPr>
        <p:spPr>
          <a:xfrm>
            <a:off x="11242226" y="169227"/>
            <a:ext cx="751802"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a:gradFill>
                  <a:gsLst>
                    <a:gs pos="2917">
                      <a:srgbClr val="3C3C41"/>
                    </a:gs>
                    <a:gs pos="30000">
                      <a:srgbClr val="3C3C41"/>
                    </a:gs>
                  </a:gsLst>
                  <a:lin ang="5400000" scaled="0"/>
                </a:gradFill>
                <a:latin typeface="Segoe UI"/>
              </a:rPr>
              <a:t>HOL</a:t>
            </a:r>
          </a:p>
        </p:txBody>
      </p:sp>
      <p:sp>
        <p:nvSpPr>
          <p:cNvPr id="6" name="TextBox 5">
            <a:extLst>
              <a:ext uri="{FF2B5EF4-FFF2-40B4-BE49-F238E27FC236}">
                <a16:creationId xmlns:a16="http://schemas.microsoft.com/office/drawing/2014/main" id="{39960DB1-3FA3-48AD-AB6F-7837D09A3CE9}"/>
              </a:ext>
            </a:extLst>
          </p:cNvPr>
          <p:cNvSpPr txBox="1"/>
          <p:nvPr/>
        </p:nvSpPr>
        <p:spPr>
          <a:xfrm>
            <a:off x="326932" y="485611"/>
            <a:ext cx="1172081" cy="778454"/>
          </a:xfrm>
          <a:prstGeom prst="rect">
            <a:avLst/>
          </a:prstGeom>
          <a:noFill/>
        </p:spPr>
        <p:txBody>
          <a:bodyPr wrap="none" lIns="179285" tIns="143428" rIns="179285" bIns="143428" rtlCol="0">
            <a:spAutoFit/>
          </a:bodyPr>
          <a:lstStyle/>
          <a:p>
            <a:pPr defTabSz="914367">
              <a:lnSpc>
                <a:spcPct val="90000"/>
              </a:lnSpc>
              <a:spcAft>
                <a:spcPts val="588"/>
              </a:spcAft>
            </a:pPr>
            <a:r>
              <a:rPr lang="en-US" sz="3529">
                <a:solidFill>
                  <a:srgbClr val="3C3C41"/>
                </a:solidFill>
                <a:latin typeface="Segoe UI Semibold"/>
              </a:rPr>
              <a:t>LAB</a:t>
            </a:r>
          </a:p>
        </p:txBody>
      </p:sp>
    </p:spTree>
    <p:extLst>
      <p:ext uri="{BB962C8B-B14F-4D97-AF65-F5344CB8AC3E}">
        <p14:creationId xmlns:p14="http://schemas.microsoft.com/office/powerpoint/2010/main" val="426786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ED69D-EBE7-4BFC-B7C3-785F3BA3DDF6}"/>
              </a:ext>
            </a:extLst>
          </p:cNvPr>
          <p:cNvSpPr>
            <a:spLocks noGrp="1"/>
          </p:cNvSpPr>
          <p:nvPr>
            <p:ph type="title"/>
          </p:nvPr>
        </p:nvSpPr>
        <p:spPr>
          <a:xfrm>
            <a:off x="455995" y="389691"/>
            <a:ext cx="11306469" cy="403137"/>
          </a:xfrm>
        </p:spPr>
        <p:txBody>
          <a:bodyPr/>
          <a:lstStyle/>
          <a:p>
            <a:r>
              <a:rPr lang="en-US" dirty="0"/>
              <a:t>Connecting to lab Azure SQL DB Managed Instance</a:t>
            </a:r>
          </a:p>
        </p:txBody>
      </p:sp>
      <p:grpSp>
        <p:nvGrpSpPr>
          <p:cNvPr id="4" name="Group 3">
            <a:extLst>
              <a:ext uri="{FF2B5EF4-FFF2-40B4-BE49-F238E27FC236}">
                <a16:creationId xmlns:a16="http://schemas.microsoft.com/office/drawing/2014/main" id="{E7809FE6-C2DF-4511-9A54-68FCCF6EF305}"/>
              </a:ext>
            </a:extLst>
          </p:cNvPr>
          <p:cNvGrpSpPr/>
          <p:nvPr/>
        </p:nvGrpSpPr>
        <p:grpSpPr>
          <a:xfrm>
            <a:off x="1206449" y="1497283"/>
            <a:ext cx="7220583" cy="692478"/>
            <a:chOff x="987600" y="3389166"/>
            <a:chExt cx="7365371" cy="706364"/>
          </a:xfrm>
        </p:grpSpPr>
        <p:pic>
          <p:nvPicPr>
            <p:cNvPr id="5" name="Picture 4">
              <a:extLst>
                <a:ext uri="{FF2B5EF4-FFF2-40B4-BE49-F238E27FC236}">
                  <a16:creationId xmlns:a16="http://schemas.microsoft.com/office/drawing/2014/main" id="{9A18D9C8-C292-46E5-8426-BB9FBF316460}"/>
                </a:ext>
              </a:extLst>
            </p:cNvPr>
            <p:cNvPicPr>
              <a:picLocks noChangeAspect="1"/>
            </p:cNvPicPr>
            <p:nvPr/>
          </p:nvPicPr>
          <p:blipFill>
            <a:blip r:embed="rId2"/>
            <a:stretch>
              <a:fillRect/>
            </a:stretch>
          </p:blipFill>
          <p:spPr>
            <a:xfrm>
              <a:off x="987600" y="3695530"/>
              <a:ext cx="6428571" cy="400000"/>
            </a:xfrm>
            <a:prstGeom prst="rect">
              <a:avLst/>
            </a:prstGeom>
          </p:spPr>
        </p:pic>
        <p:pic>
          <p:nvPicPr>
            <p:cNvPr id="6" name="Picture 5">
              <a:extLst>
                <a:ext uri="{FF2B5EF4-FFF2-40B4-BE49-F238E27FC236}">
                  <a16:creationId xmlns:a16="http://schemas.microsoft.com/office/drawing/2014/main" id="{681CDEFB-B4B7-46B5-9B61-068E45FE8056}"/>
                </a:ext>
              </a:extLst>
            </p:cNvPr>
            <p:cNvPicPr>
              <a:picLocks noChangeAspect="1"/>
            </p:cNvPicPr>
            <p:nvPr/>
          </p:nvPicPr>
          <p:blipFill>
            <a:blip r:embed="rId3"/>
            <a:stretch>
              <a:fillRect/>
            </a:stretch>
          </p:blipFill>
          <p:spPr>
            <a:xfrm>
              <a:off x="1095828" y="3389166"/>
              <a:ext cx="7257143" cy="247619"/>
            </a:xfrm>
            <a:prstGeom prst="rect">
              <a:avLst/>
            </a:prstGeom>
          </p:spPr>
        </p:pic>
      </p:grpSp>
      <p:sp>
        <p:nvSpPr>
          <p:cNvPr id="7" name="TextBox 6">
            <a:extLst>
              <a:ext uri="{FF2B5EF4-FFF2-40B4-BE49-F238E27FC236}">
                <a16:creationId xmlns:a16="http://schemas.microsoft.com/office/drawing/2014/main" id="{5BD6FFCF-9102-4637-8E31-4216687F14CE}"/>
              </a:ext>
            </a:extLst>
          </p:cNvPr>
          <p:cNvSpPr txBox="1"/>
          <p:nvPr/>
        </p:nvSpPr>
        <p:spPr>
          <a:xfrm>
            <a:off x="5559602" y="3034220"/>
            <a:ext cx="3202543" cy="907171"/>
          </a:xfrm>
          <a:prstGeom prst="rect">
            <a:avLst/>
          </a:prstGeom>
          <a:noFill/>
        </p:spPr>
        <p:txBody>
          <a:bodyPr wrap="none" rtlCol="0">
            <a:spAutoFit/>
          </a:bodyPr>
          <a:lstStyle/>
          <a:p>
            <a:pPr defTabSz="914367"/>
            <a:r>
              <a:rPr lang="en-US" sz="1765" dirty="0">
                <a:solidFill>
                  <a:srgbClr val="3C3C41"/>
                </a:solidFill>
                <a:latin typeface="Segoe UI"/>
              </a:rPr>
              <a:t>RDP Username = </a:t>
            </a:r>
            <a:r>
              <a:rPr lang="en-US" sz="1765" dirty="0" err="1">
                <a:solidFill>
                  <a:srgbClr val="3C3C41"/>
                </a:solidFill>
                <a:latin typeface="Segoe UI"/>
              </a:rPr>
              <a:t>labuser</a:t>
            </a:r>
            <a:endParaRPr lang="en-US" sz="1765" dirty="0">
              <a:solidFill>
                <a:srgbClr val="3C3C41"/>
              </a:solidFill>
              <a:latin typeface="Segoe UI"/>
            </a:endParaRPr>
          </a:p>
          <a:p>
            <a:pPr defTabSz="914367"/>
            <a:r>
              <a:rPr lang="en-US" sz="1765" dirty="0">
                <a:solidFill>
                  <a:srgbClr val="3C3C41"/>
                </a:solidFill>
                <a:latin typeface="Segoe UI"/>
              </a:rPr>
              <a:t>RDP Password = </a:t>
            </a:r>
            <a:r>
              <a:rPr lang="en-US" sz="1765" i="1" dirty="0">
                <a:solidFill>
                  <a:srgbClr val="0070C0"/>
                </a:solidFill>
                <a:latin typeface="Segoe UI"/>
              </a:rPr>
              <a:t>Lab password</a:t>
            </a:r>
          </a:p>
          <a:p>
            <a:pPr defTabSz="914367"/>
            <a:r>
              <a:rPr lang="en-US" sz="1765" dirty="0">
                <a:solidFill>
                  <a:srgbClr val="3C3C41"/>
                </a:solidFill>
                <a:latin typeface="Segoe UI"/>
              </a:rPr>
              <a:t> </a:t>
            </a:r>
          </a:p>
        </p:txBody>
      </p:sp>
      <p:pic>
        <p:nvPicPr>
          <p:cNvPr id="8" name="Picture 7">
            <a:extLst>
              <a:ext uri="{FF2B5EF4-FFF2-40B4-BE49-F238E27FC236}">
                <a16:creationId xmlns:a16="http://schemas.microsoft.com/office/drawing/2014/main" id="{5D41BD18-663A-4501-A102-75DBD19F18D5}"/>
              </a:ext>
            </a:extLst>
          </p:cNvPr>
          <p:cNvPicPr>
            <a:picLocks noChangeAspect="1"/>
          </p:cNvPicPr>
          <p:nvPr/>
        </p:nvPicPr>
        <p:blipFill>
          <a:blip r:embed="rId4"/>
          <a:stretch>
            <a:fillRect/>
          </a:stretch>
        </p:blipFill>
        <p:spPr>
          <a:xfrm>
            <a:off x="2798430" y="2179866"/>
            <a:ext cx="2405615" cy="1842195"/>
          </a:xfrm>
          <a:prstGeom prst="rect">
            <a:avLst/>
          </a:prstGeom>
        </p:spPr>
      </p:pic>
      <p:cxnSp>
        <p:nvCxnSpPr>
          <p:cNvPr id="9" name="Straight Arrow Connector 8">
            <a:extLst>
              <a:ext uri="{FF2B5EF4-FFF2-40B4-BE49-F238E27FC236}">
                <a16:creationId xmlns:a16="http://schemas.microsoft.com/office/drawing/2014/main" id="{A8AFFF3E-286E-4562-9E84-AF26F9805319}"/>
              </a:ext>
            </a:extLst>
          </p:cNvPr>
          <p:cNvCxnSpPr>
            <a:cxnSpLocks/>
          </p:cNvCxnSpPr>
          <p:nvPr/>
        </p:nvCxnSpPr>
        <p:spPr>
          <a:xfrm>
            <a:off x="2112992" y="2944708"/>
            <a:ext cx="64147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4E0F89-93D2-4B68-8C68-3F35ABEFC6C8}"/>
              </a:ext>
            </a:extLst>
          </p:cNvPr>
          <p:cNvCxnSpPr/>
          <p:nvPr/>
        </p:nvCxnSpPr>
        <p:spPr>
          <a:xfrm>
            <a:off x="2158883" y="2286782"/>
            <a:ext cx="0" cy="66615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C7DA1D-8063-4694-AE9B-0ED5BA13A0D4}"/>
              </a:ext>
            </a:extLst>
          </p:cNvPr>
          <p:cNvSpPr txBox="1"/>
          <p:nvPr/>
        </p:nvSpPr>
        <p:spPr>
          <a:xfrm>
            <a:off x="491539" y="948368"/>
            <a:ext cx="5041344" cy="331899"/>
          </a:xfrm>
          <a:prstGeom prst="rect">
            <a:avLst/>
          </a:prstGeom>
          <a:noFill/>
        </p:spPr>
        <p:txBody>
          <a:bodyPr wrap="none" rtlCol="0">
            <a:spAutoFit/>
          </a:bodyPr>
          <a:lstStyle/>
          <a:p>
            <a:pPr defTabSz="914367"/>
            <a:r>
              <a:rPr lang="en-US" sz="1568" dirty="0">
                <a:solidFill>
                  <a:srgbClr val="0070C0"/>
                </a:solidFill>
                <a:latin typeface="Segoe UI"/>
              </a:rPr>
              <a:t>From Lab 2 – “Migration Using SQL Managed Instance”</a:t>
            </a:r>
          </a:p>
        </p:txBody>
      </p:sp>
      <p:sp>
        <p:nvSpPr>
          <p:cNvPr id="13" name="TextBox 12">
            <a:extLst>
              <a:ext uri="{FF2B5EF4-FFF2-40B4-BE49-F238E27FC236}">
                <a16:creationId xmlns:a16="http://schemas.microsoft.com/office/drawing/2014/main" id="{916F6E49-414D-4EA8-8EC3-7C56C809BED2}"/>
              </a:ext>
            </a:extLst>
          </p:cNvPr>
          <p:cNvSpPr txBox="1"/>
          <p:nvPr/>
        </p:nvSpPr>
        <p:spPr>
          <a:xfrm>
            <a:off x="5492019" y="4712653"/>
            <a:ext cx="6699981" cy="1538804"/>
          </a:xfrm>
          <a:prstGeom prst="rect">
            <a:avLst/>
          </a:prstGeom>
          <a:noFill/>
        </p:spPr>
        <p:txBody>
          <a:bodyPr wrap="square" rtlCol="0">
            <a:spAutoFit/>
          </a:bodyPr>
          <a:lstStyle/>
          <a:p>
            <a:pPr defTabSz="914367"/>
            <a:r>
              <a:rPr lang="en-US" sz="1568" dirty="0">
                <a:solidFill>
                  <a:srgbClr val="0070C0"/>
                </a:solidFill>
                <a:latin typeface="Segoe UI"/>
              </a:rPr>
              <a:t>To connect to SQL MI use SSMS</a:t>
            </a:r>
          </a:p>
          <a:p>
            <a:pPr defTabSz="914367"/>
            <a:r>
              <a:rPr lang="en-US" sz="1568" dirty="0">
                <a:solidFill>
                  <a:srgbClr val="3C3C41"/>
                </a:solidFill>
                <a:latin typeface="Segoe UI"/>
              </a:rPr>
              <a:t> </a:t>
            </a:r>
          </a:p>
          <a:p>
            <a:pPr defTabSz="914367"/>
            <a:r>
              <a:rPr lang="en-US" sz="1568" dirty="0">
                <a:solidFill>
                  <a:srgbClr val="3C3C41"/>
                </a:solidFill>
                <a:latin typeface="Segoe UI"/>
              </a:rPr>
              <a:t>SQL MI TEST = sqlmi-shared-01-test.568ebab56ce1.database.windows.net</a:t>
            </a:r>
          </a:p>
          <a:p>
            <a:pPr defTabSz="914367"/>
            <a:r>
              <a:rPr lang="en-US" sz="1568" dirty="0">
                <a:solidFill>
                  <a:srgbClr val="3C3C41"/>
                </a:solidFill>
                <a:latin typeface="Segoe UI"/>
              </a:rPr>
              <a:t>SQL MI User = </a:t>
            </a:r>
            <a:r>
              <a:rPr lang="en-US" sz="1568" dirty="0" err="1">
                <a:solidFill>
                  <a:srgbClr val="3C3C41"/>
                </a:solidFill>
                <a:latin typeface="Segoe UI"/>
              </a:rPr>
              <a:t>LabUser</a:t>
            </a:r>
            <a:r>
              <a:rPr lang="en-US" sz="1568" dirty="0">
                <a:solidFill>
                  <a:srgbClr val="3C3C41"/>
                </a:solidFill>
                <a:latin typeface="Segoe UI"/>
              </a:rPr>
              <a:t> + resource group name  </a:t>
            </a:r>
            <a:r>
              <a:rPr lang="en-US" sz="1568" dirty="0" err="1">
                <a:solidFill>
                  <a:srgbClr val="3C3C41"/>
                </a:solidFill>
                <a:latin typeface="Segoe UI"/>
              </a:rPr>
              <a:t>ie</a:t>
            </a:r>
            <a:r>
              <a:rPr lang="en-US" sz="1568" dirty="0">
                <a:solidFill>
                  <a:srgbClr val="3C3C41"/>
                </a:solidFill>
                <a:latin typeface="Segoe UI"/>
              </a:rPr>
              <a:t> (LabUserrg188393)</a:t>
            </a:r>
          </a:p>
          <a:p>
            <a:pPr defTabSz="914367"/>
            <a:r>
              <a:rPr lang="en-US" sz="1568" dirty="0">
                <a:solidFill>
                  <a:srgbClr val="3C3C41"/>
                </a:solidFill>
                <a:latin typeface="Segoe UI"/>
              </a:rPr>
              <a:t>SQL MI password = Lab password (same as RDP password)</a:t>
            </a:r>
          </a:p>
          <a:p>
            <a:pPr defTabSz="914367"/>
            <a:endParaRPr lang="en-US" sz="1568" dirty="0">
              <a:solidFill>
                <a:srgbClr val="3C3C41"/>
              </a:solidFill>
              <a:latin typeface="Segoe UI"/>
            </a:endParaRPr>
          </a:p>
        </p:txBody>
      </p:sp>
      <p:pic>
        <p:nvPicPr>
          <p:cNvPr id="14" name="Picture 13">
            <a:extLst>
              <a:ext uri="{FF2B5EF4-FFF2-40B4-BE49-F238E27FC236}">
                <a16:creationId xmlns:a16="http://schemas.microsoft.com/office/drawing/2014/main" id="{A74934AC-5DC2-4DF4-ABCF-38267073DF52}"/>
              </a:ext>
            </a:extLst>
          </p:cNvPr>
          <p:cNvPicPr>
            <a:picLocks noChangeAspect="1"/>
          </p:cNvPicPr>
          <p:nvPr/>
        </p:nvPicPr>
        <p:blipFill>
          <a:blip r:embed="rId5"/>
          <a:stretch>
            <a:fillRect/>
          </a:stretch>
        </p:blipFill>
        <p:spPr>
          <a:xfrm>
            <a:off x="2376428" y="4703949"/>
            <a:ext cx="3039043" cy="2015432"/>
          </a:xfrm>
          <a:prstGeom prst="rect">
            <a:avLst/>
          </a:prstGeom>
        </p:spPr>
      </p:pic>
      <p:cxnSp>
        <p:nvCxnSpPr>
          <p:cNvPr id="16" name="Straight Arrow Connector 15">
            <a:extLst>
              <a:ext uri="{FF2B5EF4-FFF2-40B4-BE49-F238E27FC236}">
                <a16:creationId xmlns:a16="http://schemas.microsoft.com/office/drawing/2014/main" id="{D8A2EEFE-29CC-4BBA-A61F-53AEC9310A0F}"/>
              </a:ext>
            </a:extLst>
          </p:cNvPr>
          <p:cNvCxnSpPr>
            <a:cxnSpLocks/>
          </p:cNvCxnSpPr>
          <p:nvPr/>
        </p:nvCxnSpPr>
        <p:spPr>
          <a:xfrm>
            <a:off x="3135459" y="4092862"/>
            <a:ext cx="0" cy="6218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202574"/>
      </p:ext>
    </p:extLst>
  </p:cSld>
  <p:clrMapOvr>
    <a:masterClrMapping/>
  </p:clrMapOvr>
  <p:transition>
    <p:fade/>
  </p:transition>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2.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84634CED2AEA7428F7398459D1EAD22" ma:contentTypeVersion="11" ma:contentTypeDescription="Create a new document." ma:contentTypeScope="" ma:versionID="27389f4a18fbac5221027138f0887e6b">
  <xsd:schema xmlns:xsd="http://www.w3.org/2001/XMLSchema" xmlns:xs="http://www.w3.org/2001/XMLSchema" xmlns:p="http://schemas.microsoft.com/office/2006/metadata/properties" xmlns:ns1="http://schemas.microsoft.com/sharepoint/v3" xmlns:ns2="5fc56906-1df9-45c7-aea5-f5fc0d47d163" xmlns:ns3="34489959-663f-4a0a-8715-5045064a299b" targetNamespace="http://schemas.microsoft.com/office/2006/metadata/properties" ma:root="true" ma:fieldsID="666f77b40ff5921b8dce831e659d451d" ns1:_="" ns2:_="" ns3:_="">
    <xsd:import namespace="http://schemas.microsoft.com/sharepoint/v3"/>
    <xsd:import namespace="5fc56906-1df9-45c7-aea5-f5fc0d47d163"/>
    <xsd:import namespace="34489959-663f-4a0a-8715-5045064a299b"/>
    <xsd:element name="properties">
      <xsd:complexType>
        <xsd:sequence>
          <xsd:element name="documentManagement">
            <xsd:complexType>
              <xsd:all>
                <xsd:element ref="ns2:Description0"/>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c56906-1df9-45c7-aea5-f5fc0d47d163" elementFormDefault="qualified">
    <xsd:import namespace="http://schemas.microsoft.com/office/2006/documentManagement/types"/>
    <xsd:import namespace="http://schemas.microsoft.com/office/infopath/2007/PartnerControls"/>
    <xsd:element name="Description0" ma:index="8" ma:displayName="Description" ma:internalName="Description0">
      <xsd:simpleType>
        <xsd:restriction base="dms:Note">
          <xsd:maxLength value="255"/>
        </xsd:restriction>
      </xsd:simpleType>
    </xsd:element>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4489959-663f-4a0a-8715-5045064a299b"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Description0 xmlns="5fc56906-1df9-45c7-aea5-f5fc0d47d163"/>
    <_ip_UnifiedCompliancePolicyProperties xmlns="http://schemas.microsoft.com/sharepoint/v3" xsi:nil="true"/>
  </documentManagement>
</p:properties>
</file>

<file path=customXml/itemProps1.xml><?xml version="1.0" encoding="utf-8"?>
<ds:datastoreItem xmlns:ds="http://schemas.openxmlformats.org/officeDocument/2006/customXml" ds:itemID="{380AACEC-F47E-4672-B684-2E7D53599FD0}"/>
</file>

<file path=customXml/itemProps2.xml><?xml version="1.0" encoding="utf-8"?>
<ds:datastoreItem xmlns:ds="http://schemas.openxmlformats.org/officeDocument/2006/customXml" ds:itemID="{6850BE12-389B-4667-940F-395B2ACC447E}"/>
</file>

<file path=customXml/itemProps3.xml><?xml version="1.0" encoding="utf-8"?>
<ds:datastoreItem xmlns:ds="http://schemas.openxmlformats.org/officeDocument/2006/customXml" ds:itemID="{4D2C6C43-C29D-491C-970E-C3DD7BFA9990}"/>
</file>

<file path=docProps/app.xml><?xml version="1.0" encoding="utf-8"?>
<Properties xmlns="http://schemas.openxmlformats.org/officeDocument/2006/extended-properties" xmlns:vt="http://schemas.openxmlformats.org/officeDocument/2006/docPropsVTypes">
  <TotalTime>80</TotalTime>
  <Words>269</Words>
  <Application>Microsoft Office PowerPoint</Application>
  <PresentationFormat>Widescreen</PresentationFormat>
  <Paragraphs>77</Paragraphs>
  <Slides>6</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vt:i4>
      </vt:variant>
    </vt:vector>
  </HeadingPairs>
  <TitlesOfParts>
    <vt:vector size="16" baseType="lpstr">
      <vt:lpstr>Arial</vt:lpstr>
      <vt:lpstr>Calibri</vt:lpstr>
      <vt:lpstr>Segoe UI</vt:lpstr>
      <vt:lpstr>Segoe UI Light</vt:lpstr>
      <vt:lpstr>Segoe UI Semibold</vt:lpstr>
      <vt:lpstr>Segoe UI Semilight</vt:lpstr>
      <vt:lpstr>Wingdings</vt:lpstr>
      <vt:lpstr>Dynamics 365</vt:lpstr>
      <vt:lpstr>1_Dynamics 365</vt:lpstr>
      <vt:lpstr>2_Dynamics 365</vt:lpstr>
      <vt:lpstr>Azure SQL DB Managed Instance labs</vt:lpstr>
      <vt:lpstr>Ho to request a lab session</vt:lpstr>
      <vt:lpstr>Introduction to SQL Managed Instance   This lab demonstrates how to create an Azure SQL Database Managed Instance using the Azure Portal in a dedicated subnet of a virtual network. You will learn how to configure networks, security capabilities, and privacy capabilities of your Managed Instance. You will also understand how to size your MI, create disaster recovery protections, and manage &amp; monitor security and performance tuning. </vt:lpstr>
      <vt:lpstr>Migrate Using SQL Managed Instance   This lab demonstrates how to migrate a SQL database to a Azure SQL Database Managed Instance using the Azure Database Migration Service.  </vt:lpstr>
      <vt:lpstr>SQL Managed Instance data integration and business intelligence    Learn to control the seamless orchestration of your enterprises' data integration efforts through an extensive tour of Azure Data Factory. </vt:lpstr>
      <vt:lpstr>Connecting to lab Azure SQL DB Managed Instance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Connecting to lab Azure SQL DB Managed Instance</dc:title>
  <dc:creator>Colin Murphy</dc:creator>
  <cp:lastModifiedBy>Colin Murphy</cp:lastModifiedBy>
  <cp:revision>10</cp:revision>
  <dcterms:created xsi:type="dcterms:W3CDTF">2018-10-30T00:34:19Z</dcterms:created>
  <dcterms:modified xsi:type="dcterms:W3CDTF">2018-11-14T16:13:11Z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colinmu@microsoft.com</vt:lpwstr>
  </property>
  <property fmtid="{D5CDD505-2E9C-101B-9397-08002B2CF9AE}" pid="5" name="MSIP_Label_f42aa342-8706-4288-bd11-ebb85995028c_SetDate">
    <vt:lpwstr>2018-10-30T00:35:09.3443754Z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0x010100E84634CED2AEA7428F7398459D1EAD22</vt:lpwstr>
  </property>
</Properties>
</file>